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diagrams/colors8.xml" ContentType="application/vnd.openxmlformats-officedocument.drawingml.diagramColors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legacyDiagramText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hart14.xml" ContentType="application/vnd.openxmlformats-officedocument.drawingml.char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21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charts/chart4.xml" ContentType="application/vnd.openxmlformats-officedocument.drawingml.chart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legacyDocTextInfo.bin" ContentType="application/vnd.ms-office.legacyDocTextInfo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charts/chart2.xml" ContentType="application/vnd.openxmlformats-officedocument.drawingml.chart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bookmarkIdSeed="2">
  <p:sldMasterIdLst>
    <p:sldMasterId id="2147483780" r:id="rId1"/>
  </p:sldMasterIdLst>
  <p:notesMasterIdLst>
    <p:notesMasterId r:id="rId48"/>
  </p:notesMasterIdLst>
  <p:handoutMasterIdLst>
    <p:handoutMasterId r:id="rId49"/>
  </p:handoutMasterIdLst>
  <p:sldIdLst>
    <p:sldId id="585" r:id="rId2"/>
    <p:sldId id="288" r:id="rId3"/>
    <p:sldId id="289" r:id="rId4"/>
    <p:sldId id="350" r:id="rId5"/>
    <p:sldId id="623" r:id="rId6"/>
    <p:sldId id="622" r:id="rId7"/>
    <p:sldId id="621" r:id="rId8"/>
    <p:sldId id="353" r:id="rId9"/>
    <p:sldId id="392" r:id="rId10"/>
    <p:sldId id="593" r:id="rId11"/>
    <p:sldId id="523" r:id="rId12"/>
    <p:sldId id="524" r:id="rId13"/>
    <p:sldId id="440" r:id="rId14"/>
    <p:sldId id="525" r:id="rId15"/>
    <p:sldId id="432" r:id="rId16"/>
    <p:sldId id="526" r:id="rId17"/>
    <p:sldId id="534" r:id="rId18"/>
    <p:sldId id="536" r:id="rId19"/>
    <p:sldId id="597" r:id="rId20"/>
    <p:sldId id="578" r:id="rId21"/>
    <p:sldId id="601" r:id="rId22"/>
    <p:sldId id="602" r:id="rId23"/>
    <p:sldId id="603" r:id="rId24"/>
    <p:sldId id="604" r:id="rId25"/>
    <p:sldId id="605" r:id="rId26"/>
    <p:sldId id="606" r:id="rId27"/>
    <p:sldId id="607" r:id="rId28"/>
    <p:sldId id="608" r:id="rId29"/>
    <p:sldId id="609" r:id="rId30"/>
    <p:sldId id="610" r:id="rId31"/>
    <p:sldId id="611" r:id="rId32"/>
    <p:sldId id="612" r:id="rId33"/>
    <p:sldId id="613" r:id="rId34"/>
    <p:sldId id="614" r:id="rId35"/>
    <p:sldId id="615" r:id="rId36"/>
    <p:sldId id="616" r:id="rId37"/>
    <p:sldId id="617" r:id="rId38"/>
    <p:sldId id="618" r:id="rId39"/>
    <p:sldId id="619" r:id="rId40"/>
    <p:sldId id="620" r:id="rId41"/>
    <p:sldId id="323" r:id="rId42"/>
    <p:sldId id="494" r:id="rId43"/>
    <p:sldId id="476" r:id="rId44"/>
    <p:sldId id="529" r:id="rId45"/>
    <p:sldId id="553" r:id="rId46"/>
    <p:sldId id="599" r:id="rId47"/>
  </p:sldIdLst>
  <p:sldSz cx="9906000" cy="6858000" type="A4"/>
  <p:notesSz cx="6735763" cy="9866313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1pPr>
    <a:lvl2pPr marL="395288" indent="61913" algn="ctr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2pPr>
    <a:lvl3pPr marL="790575" indent="123825" algn="ctr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3pPr>
    <a:lvl4pPr marL="1185863" indent="185738" algn="ctr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4pPr>
    <a:lvl5pPr marL="1581150" indent="247650" algn="ctr" rtl="0" fontAlgn="base">
      <a:spcBef>
        <a:spcPct val="0"/>
      </a:spcBef>
      <a:spcAft>
        <a:spcPct val="0"/>
      </a:spcAft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400" b="1" kern="1200">
        <a:solidFill>
          <a:schemeClr val="tx2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3366"/>
    <a:srgbClr val="009999"/>
    <a:srgbClr val="006666"/>
    <a:srgbClr val="D6FCE2"/>
    <a:srgbClr val="990099"/>
    <a:srgbClr val="CCFFFF"/>
    <a:srgbClr val="E7FFFF"/>
    <a:srgbClr val="000000"/>
    <a:srgbClr val="F3D3FD"/>
    <a:srgbClr val="FAE8F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FD4443E-F989-4FC4-A0C8-D5A2AF1F390B}" styleName="Темный стиль 1 -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62" autoAdjust="0"/>
    <p:restoredTop sz="97535" autoAdjust="0"/>
  </p:normalViewPr>
  <p:slideViewPr>
    <p:cSldViewPr>
      <p:cViewPr>
        <p:scale>
          <a:sx n="100" d="100"/>
          <a:sy n="100" d="100"/>
        </p:scale>
        <p:origin x="-834" y="696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7699798061653278"/>
          <c:y val="4.1499357214277808E-3"/>
        </c:manualLayout>
      </c:layout>
    </c:title>
    <c:view3D>
      <c:rotX val="30"/>
      <c:rotY val="225"/>
      <c:perspective val="30"/>
    </c:view3D>
    <c:plotArea>
      <c:layout>
        <c:manualLayout>
          <c:layoutTarget val="inner"/>
          <c:xMode val="edge"/>
          <c:yMode val="edge"/>
          <c:x val="0.25704594914290568"/>
          <c:y val="0.13936626089164741"/>
          <c:w val="0.62164105949015536"/>
          <c:h val="0.8384274763121557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C00000"/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0.29207370143783035"/>
                  <c:y val="6.2256809338522134E-3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8.9699439473407847E-2"/>
                  <c:y val="-4.2805233003462131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-0.27897210983064846"/>
                  <c:y val="-5.553193010406773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63,2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315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98402.6</c:v>
                </c:pt>
                <c:pt idx="1">
                  <c:v>18684.5</c:v>
                </c:pt>
                <c:pt idx="2">
                  <c:v>200873.8</c:v>
                </c:pt>
              </c:numCache>
            </c:numRef>
          </c:val>
        </c:ser>
      </c:pie3DChart>
      <c:spPr>
        <a:noFill/>
        <a:ln w="18558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315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layout>
        <c:manualLayout>
          <c:xMode val="edge"/>
          <c:yMode val="edge"/>
          <c:x val="0.16860451791292808"/>
          <c:y val="0.16153844930811256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8560618361751561E-3"/>
          <c:y val="0.32707788256527492"/>
          <c:w val="0.39118992606105346"/>
          <c:h val="0.515560681741310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24"/>
          <c:dPt>
            <c:idx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009999"/>
              </a:solidFill>
            </c:spPr>
          </c:dPt>
          <c:dPt>
            <c:idx val="6"/>
            <c:spPr>
              <a:solidFill>
                <a:schemeClr val="accent3">
                  <a:lumMod val="20000"/>
                  <a:lumOff val="80000"/>
                </a:schemeClr>
              </a:solidFill>
            </c:spPr>
          </c:dPt>
          <c:dPt>
            <c:idx val="10"/>
            <c:spPr>
              <a:solidFill>
                <a:srgbClr val="993366"/>
              </a:solidFill>
            </c:spPr>
          </c:dPt>
          <c:dPt>
            <c:idx val="11"/>
            <c:spPr>
              <a:solidFill>
                <a:srgbClr val="00B0F0"/>
              </a:solidFill>
            </c:spPr>
          </c:dPt>
          <c:dPt>
            <c:idx val="13"/>
            <c:spPr>
              <a:solidFill>
                <a:srgbClr val="FE8637">
                  <a:lumMod val="60000"/>
                  <a:lumOff val="40000"/>
                </a:srgbClr>
              </a:solidFill>
            </c:spPr>
          </c:dPt>
          <c:dPt>
            <c:idx val="14"/>
            <c:spPr>
              <a:solidFill>
                <a:srgbClr val="FFF39D">
                  <a:lumMod val="90000"/>
                </a:srgbClr>
              </a:solidFill>
            </c:spPr>
          </c:dPt>
          <c:dLbls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24,</a:t>
                    </a:r>
                    <a:r>
                      <a:rPr lang="ru-RU" smtClean="0"/>
                      <a:t>4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showPercent val="1"/>
            </c:dLbl>
            <c:numFmt formatCode="0.0%" sourceLinked="0"/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Условно утвержденные расходы</c:v>
                </c:pt>
                <c:pt idx="1">
                  <c:v>Общегосударственные вопросы</c:v>
                </c:pt>
                <c:pt idx="2">
                  <c:v>Национальная оборона</c:v>
                </c:pt>
                <c:pt idx="3">
                  <c:v>Национальная безопасность и правоохранительная деятельность</c:v>
                </c:pt>
                <c:pt idx="4">
                  <c:v>Национальная экономика</c:v>
                </c:pt>
                <c:pt idx="5">
                  <c:v>Жилищно-коммунальное хозяйство</c:v>
                </c:pt>
                <c:pt idx="6">
                  <c:v>Охрана окружающей среды</c:v>
                </c:pt>
                <c:pt idx="7">
                  <c:v>Образование</c:v>
                </c:pt>
                <c:pt idx="8">
                  <c:v>Культура, кинематография</c:v>
                </c:pt>
                <c:pt idx="9">
                  <c:v>Здравоохранение</c:v>
                </c:pt>
                <c:pt idx="10">
                  <c:v>Социальная политика</c:v>
                </c:pt>
                <c:pt idx="11">
                  <c:v>Физическая культура и спорт</c:v>
                </c:pt>
                <c:pt idx="12">
                  <c:v>Средства массовой информации</c:v>
                </c:pt>
                <c:pt idx="13">
                  <c:v>Обслуживание государственного и муниципального долга</c:v>
                </c:pt>
                <c:pt idx="14">
                  <c:v>Межбюджетные трансферты общего характерабюджетам бюджетной системы Российской Федерации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6437.5</c:v>
                </c:pt>
                <c:pt idx="1">
                  <c:v>42131.4</c:v>
                </c:pt>
                <c:pt idx="2">
                  <c:v>28.1</c:v>
                </c:pt>
                <c:pt idx="3">
                  <c:v>138.19999999999999</c:v>
                </c:pt>
                <c:pt idx="4">
                  <c:v>10633.8</c:v>
                </c:pt>
                <c:pt idx="5">
                  <c:v>0</c:v>
                </c:pt>
                <c:pt idx="6">
                  <c:v>0</c:v>
                </c:pt>
                <c:pt idx="7">
                  <c:v>169820.4</c:v>
                </c:pt>
                <c:pt idx="8">
                  <c:v>24224.6</c:v>
                </c:pt>
                <c:pt idx="9">
                  <c:v>37.4</c:v>
                </c:pt>
                <c:pt idx="10">
                  <c:v>29483.9</c:v>
                </c:pt>
                <c:pt idx="11">
                  <c:v>148.19999999999999</c:v>
                </c:pt>
                <c:pt idx="12">
                  <c:v>0</c:v>
                </c:pt>
                <c:pt idx="13">
                  <c:v>0</c:v>
                </c:pt>
                <c:pt idx="14">
                  <c:v>4344.3</c:v>
                </c:pt>
              </c:numCache>
            </c:numRef>
          </c:val>
        </c:ser>
        <c:dLbls>
          <c:showPercent val="1"/>
        </c:dLbls>
      </c:pie3DChart>
    </c:plotArea>
    <c:legend>
      <c:legendPos val="r"/>
      <c:layout>
        <c:manualLayout>
          <c:xMode val="edge"/>
          <c:yMode val="edge"/>
          <c:x val="0.44020254548251425"/>
          <c:y val="5.0133475913576933E-2"/>
          <c:w val="0.33409409444016708"/>
          <c:h val="0.87486652976479939"/>
        </c:manualLayout>
      </c:layout>
      <c:txPr>
        <a:bodyPr/>
        <a:lstStyle/>
        <a:p>
          <a:pPr>
            <a:lnSpc>
              <a:spcPts val="840"/>
            </a:lnSpc>
            <a:defRPr sz="7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 sz="2000"/>
            </a:pPr>
            <a:r>
              <a:rPr lang="ru-RU" sz="2000" dirty="0" smtClean="0"/>
              <a:t>2020 </a:t>
            </a:r>
            <a:r>
              <a:rPr lang="ru-RU" sz="2000" dirty="0" smtClean="0"/>
              <a:t>год</a:t>
            </a:r>
            <a:endParaRPr lang="ru-RU" sz="2000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8717056963640767E-2"/>
          <c:y val="0.1949533385179438"/>
          <c:w val="0.72246439584790345"/>
          <c:h val="0.62180424397289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explosion val="20"/>
          <c:dPt>
            <c:idx val="1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009999"/>
              </a:solidFill>
            </c:spPr>
          </c:dPt>
          <c:dPt>
            <c:idx val="6"/>
            <c:spPr>
              <a:solidFill>
                <a:srgbClr val="B32C16">
                  <a:lumMod val="20000"/>
                  <a:lumOff val="80000"/>
                </a:srgbClr>
              </a:solidFill>
            </c:spPr>
          </c:dPt>
          <c:dPt>
            <c:idx val="10"/>
            <c:spPr>
              <a:solidFill>
                <a:srgbClr val="993366"/>
              </a:solidFill>
            </c:spPr>
          </c:dPt>
          <c:dPt>
            <c:idx val="11"/>
            <c:spPr>
              <a:solidFill>
                <a:srgbClr val="00B0F0"/>
              </a:solidFill>
            </c:spPr>
          </c:dPt>
          <c:dPt>
            <c:idx val="13"/>
            <c:spPr>
              <a:solidFill>
                <a:srgbClr val="FE8637">
                  <a:lumMod val="60000"/>
                  <a:lumOff val="40000"/>
                </a:srgbClr>
              </a:solidFill>
            </c:spPr>
          </c:dPt>
          <c:dPt>
            <c:idx val="14"/>
            <c:spPr>
              <a:solidFill>
                <a:srgbClr val="FFF39D">
                  <a:lumMod val="90000"/>
                </a:srgbClr>
              </a:solidFill>
            </c:spPr>
          </c:dPt>
          <c:dLbls>
            <c:numFmt formatCode="0.0%" sourceLinked="0"/>
            <c:txPr>
              <a:bodyPr/>
              <a:lstStyle/>
              <a:p>
                <a:pPr>
                  <a:defRPr sz="1100"/>
                </a:pPr>
                <a:endParaRPr lang="ru-RU"/>
              </a:p>
            </c:txPr>
            <c:dLblPos val="bestFit"/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Условно утвержденные расходы</c:v>
                </c:pt>
                <c:pt idx="1">
                  <c:v>Общегосударственные вопросы</c:v>
                </c:pt>
                <c:pt idx="2">
                  <c:v>Национальная оборона</c:v>
                </c:pt>
                <c:pt idx="3">
                  <c:v>Национальная безопасность и правоохранительная деятельность</c:v>
                </c:pt>
                <c:pt idx="4">
                  <c:v>Национальная экономика</c:v>
                </c:pt>
                <c:pt idx="5">
                  <c:v>Жилищно-коммунальное хозяйство</c:v>
                </c:pt>
                <c:pt idx="6">
                  <c:v>Охрана окружающей среды</c:v>
                </c:pt>
                <c:pt idx="7">
                  <c:v>Образование</c:v>
                </c:pt>
                <c:pt idx="8">
                  <c:v>Культура, кинематография</c:v>
                </c:pt>
                <c:pt idx="9">
                  <c:v>Здравоохранение</c:v>
                </c:pt>
                <c:pt idx="10">
                  <c:v>Социальная политика</c:v>
                </c:pt>
                <c:pt idx="11">
                  <c:v>Физическая культура и спорт</c:v>
                </c:pt>
                <c:pt idx="12">
                  <c:v>Средства массовой информации</c:v>
                </c:pt>
                <c:pt idx="13">
                  <c:v>Обслуживание государственного и муниципального долга</c:v>
                </c:pt>
                <c:pt idx="14">
                  <c:v>Межбюджетные трансферты общего характерабюджетам бюджетной системы Российской Федерации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0</c:v>
                </c:pt>
                <c:pt idx="1">
                  <c:v>44017.3</c:v>
                </c:pt>
                <c:pt idx="2">
                  <c:v>0</c:v>
                </c:pt>
                <c:pt idx="3">
                  <c:v>138.19999999999999</c:v>
                </c:pt>
                <c:pt idx="4">
                  <c:v>10855.2</c:v>
                </c:pt>
                <c:pt idx="5">
                  <c:v>7879.8</c:v>
                </c:pt>
                <c:pt idx="6">
                  <c:v>68.8</c:v>
                </c:pt>
                <c:pt idx="7">
                  <c:v>195872.5</c:v>
                </c:pt>
                <c:pt idx="8">
                  <c:v>23825.7</c:v>
                </c:pt>
                <c:pt idx="9">
                  <c:v>37.4</c:v>
                </c:pt>
                <c:pt idx="10">
                  <c:v>29656.5</c:v>
                </c:pt>
                <c:pt idx="11">
                  <c:v>148.19999999999999</c:v>
                </c:pt>
                <c:pt idx="12">
                  <c:v>0</c:v>
                </c:pt>
                <c:pt idx="13">
                  <c:v>0</c:v>
                </c:pt>
                <c:pt idx="14">
                  <c:v>5430.4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400">
          <a:latin typeface="Arial" pitchFamily="34" charset="0"/>
          <a:cs typeface="Arial" pitchFamily="34" charset="0"/>
        </a:defRPr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2021 </a:t>
            </a:r>
            <a:r>
              <a:rPr lang="ru-RU" dirty="0" smtClean="0"/>
              <a:t>год</a:t>
            </a:r>
            <a:endParaRPr lang="ru-RU" dirty="0"/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.19120191600332695"/>
          <c:y val="0.16587499348144991"/>
          <c:w val="0.7105475517735268"/>
          <c:h val="0.595668791902933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</c:v>
                </c:pt>
              </c:strCache>
            </c:strRef>
          </c:tx>
          <c:explosion val="20"/>
          <c:dPt>
            <c:idx val="0"/>
            <c:spPr>
              <a:solidFill>
                <a:srgbClr val="FE8637">
                  <a:lumMod val="75000"/>
                </a:srgbClr>
              </a:solidFill>
            </c:spPr>
          </c:dPt>
          <c:dPt>
            <c:idx val="1"/>
            <c:spPr>
              <a:solidFill>
                <a:srgbClr val="FF0000"/>
              </a:solidFill>
            </c:spPr>
          </c:dPt>
          <c:dPt>
            <c:idx val="4"/>
            <c:spPr>
              <a:solidFill>
                <a:srgbClr val="009999"/>
              </a:solidFill>
            </c:spPr>
          </c:dPt>
          <c:dPt>
            <c:idx val="6"/>
            <c:spPr>
              <a:solidFill>
                <a:srgbClr val="B32C16">
                  <a:lumMod val="20000"/>
                  <a:lumOff val="80000"/>
                </a:srgbClr>
              </a:solidFill>
            </c:spPr>
          </c:dPt>
          <c:dPt>
            <c:idx val="10"/>
            <c:spPr>
              <a:solidFill>
                <a:srgbClr val="993366"/>
              </a:solidFill>
            </c:spPr>
          </c:dPt>
          <c:dPt>
            <c:idx val="11"/>
            <c:spPr>
              <a:solidFill>
                <a:srgbClr val="00B0F0"/>
              </a:solidFill>
            </c:spPr>
          </c:dPt>
          <c:dPt>
            <c:idx val="13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Pt>
            <c:idx val="14"/>
            <c:spPr>
              <a:solidFill>
                <a:schemeClr val="bg2">
                  <a:lumMod val="90000"/>
                </a:schemeClr>
              </a:solidFill>
            </c:spPr>
          </c:dPt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1,</a:t>
                    </a:r>
                    <a:r>
                      <a:rPr lang="ru-RU" smtClean="0"/>
                      <a:t>4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10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dLblPos val="bestFit"/>
            <c:showPercent val="1"/>
            <c:showLeaderLines val="1"/>
          </c:dLbls>
          <c:cat>
            <c:strRef>
              <c:f>Лист1!$A$2:$A$16</c:f>
              <c:strCache>
                <c:ptCount val="15"/>
                <c:pt idx="0">
                  <c:v>Условно утвержденные расходы</c:v>
                </c:pt>
                <c:pt idx="1">
                  <c:v>Общегосударственные вопросы</c:v>
                </c:pt>
                <c:pt idx="2">
                  <c:v>Национальная оборона</c:v>
                </c:pt>
                <c:pt idx="3">
                  <c:v>Национальная безопасность и правоохранительная деятельность</c:v>
                </c:pt>
                <c:pt idx="4">
                  <c:v>Национальная экономика</c:v>
                </c:pt>
                <c:pt idx="5">
                  <c:v>Жилищно-коммунальное хозяйство</c:v>
                </c:pt>
                <c:pt idx="6">
                  <c:v>Охрана окружающей среды</c:v>
                </c:pt>
                <c:pt idx="7">
                  <c:v>Образование</c:v>
                </c:pt>
                <c:pt idx="8">
                  <c:v>Культура, кинематография</c:v>
                </c:pt>
                <c:pt idx="9">
                  <c:v>Здравоохранение</c:v>
                </c:pt>
                <c:pt idx="10">
                  <c:v>Социальная политика</c:v>
                </c:pt>
                <c:pt idx="11">
                  <c:v>Физическая культура и спорт</c:v>
                </c:pt>
                <c:pt idx="12">
                  <c:v>Средства массовой информации</c:v>
                </c:pt>
                <c:pt idx="13">
                  <c:v>Обслуживание государственного и муниципального долга</c:v>
                </c:pt>
                <c:pt idx="14">
                  <c:v>Межбюджетные трансферты общего характерабюджетам бюджетной системы Российской </c:v>
                </c:pt>
              </c:strCache>
            </c:strRef>
          </c:cat>
          <c:val>
            <c:numRef>
              <c:f>Лист1!$B$2:$B$16</c:f>
              <c:numCache>
                <c:formatCode>General</c:formatCode>
                <c:ptCount val="15"/>
                <c:pt idx="0">
                  <c:v>3172.8</c:v>
                </c:pt>
                <c:pt idx="1">
                  <c:v>41244.1</c:v>
                </c:pt>
                <c:pt idx="2">
                  <c:v>0</c:v>
                </c:pt>
                <c:pt idx="3">
                  <c:v>138.19999999999999</c:v>
                </c:pt>
                <c:pt idx="4">
                  <c:v>9973.2999999999884</c:v>
                </c:pt>
                <c:pt idx="5">
                  <c:v>698.2</c:v>
                </c:pt>
                <c:pt idx="6">
                  <c:v>0</c:v>
                </c:pt>
                <c:pt idx="7">
                  <c:v>173833.7</c:v>
                </c:pt>
                <c:pt idx="8">
                  <c:v>23884.9</c:v>
                </c:pt>
                <c:pt idx="9">
                  <c:v>37.4</c:v>
                </c:pt>
                <c:pt idx="10">
                  <c:v>29483.9</c:v>
                </c:pt>
                <c:pt idx="11">
                  <c:v>148.19999999999999</c:v>
                </c:pt>
                <c:pt idx="12">
                  <c:v>0</c:v>
                </c:pt>
                <c:pt idx="13">
                  <c:v>0</c:v>
                </c:pt>
                <c:pt idx="14">
                  <c:v>4670.1000000000004</c:v>
                </c:pt>
              </c:numCache>
            </c:numRef>
          </c:val>
        </c:ser>
        <c:dLbls>
          <c:showPercent val="1"/>
        </c:dLbls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/>
              <a:t>2021 год</a:t>
            </a:r>
          </a:p>
        </c:rich>
      </c:tx>
      <c:layout/>
    </c:title>
    <c:view3D>
      <c:rotX val="30"/>
      <c:rotY val="104"/>
      <c:perspective val="20"/>
    </c:view3D>
    <c:plotArea>
      <c:layout>
        <c:manualLayout>
          <c:layoutTarget val="inner"/>
          <c:xMode val="edge"/>
          <c:yMode val="edge"/>
          <c:x val="1.7270531565203431E-2"/>
          <c:y val="0.20104506928525639"/>
          <c:w val="0.98272946843482034"/>
          <c:h val="0.4791320626974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36"/>
          <c:dPt>
            <c:idx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9.0764222141326593E-4"/>
                  <c:y val="1.9071214527613439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8</a:t>
                    </a:r>
                    <a:r>
                      <a:rPr lang="ru-RU" dirty="0" smtClean="0"/>
                      <a:t>8,5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-4.9047301580958103E-5"/>
                  <c:y val="-4.972458033249402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r>
                      <a:rPr lang="ru-RU" dirty="0" smtClean="0"/>
                      <a:t>,0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2"/>
              <c:layout>
                <c:manualLayout>
                  <c:x val="-1.8728952150211992E-2"/>
                  <c:y val="-1.0616956458263979E-3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4</a:t>
                    </a:r>
                    <a:r>
                      <a:rPr lang="ru-RU" dirty="0" smtClean="0"/>
                      <a:t>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3"/>
              <c:layout>
                <c:manualLayout>
                  <c:x val="2.2396962581448802E-2"/>
                  <c:y val="-6.6895497036740812E-3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3.5656773672521812E-2"/>
                  <c:y val="-0.12791629433321094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1.2088757295032845E-3"/>
                  <c:y val="-5.8819693486634114E-3"/>
                </c:manualLayout>
              </c:layout>
              <c:dLblPos val="bestFit"/>
              <c:showPercent val="1"/>
            </c:dLbl>
            <c:dLbl>
              <c:idx val="7"/>
              <c:layout>
                <c:manualLayout>
                  <c:x val="-2.3897637795275612E-2"/>
                  <c:y val="-1.7876077472761088E-2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Непрограммные расходы</c:v>
                </c:pt>
                <c:pt idx="2">
                  <c:v>условно утвержденные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256953.1</c:v>
                </c:pt>
                <c:pt idx="1">
                  <c:v>23999.1</c:v>
                </c:pt>
                <c:pt idx="2" formatCode="General">
                  <c:v>6447.4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/>
              <a:t>2019 год</a:t>
            </a:r>
          </a:p>
        </c:rich>
      </c:tx>
      <c:layout/>
    </c:title>
    <c:view3D>
      <c:rotX val="30"/>
      <c:rotY val="104"/>
      <c:perspective val="20"/>
    </c:view3D>
    <c:plotArea>
      <c:layout>
        <c:manualLayout>
          <c:layoutTarget val="inner"/>
          <c:xMode val="edge"/>
          <c:yMode val="edge"/>
          <c:x val="1.727053156520348E-2"/>
          <c:y val="0.20104506928525639"/>
          <c:w val="0.98272946843482012"/>
          <c:h val="0.4791320626974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6"/>
          <c:dPt>
            <c:idx val="0"/>
            <c:explosion val="38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9.0764222141326539E-4"/>
                  <c:y val="1.9071214527613439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ru-RU" dirty="0" smtClean="0"/>
                      <a:t>3,9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-4.9047301580958333E-5"/>
                  <c:y val="-4.972458033249402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6</a:t>
                    </a:r>
                    <a:r>
                      <a:rPr lang="ru-RU" dirty="0" smtClean="0"/>
                      <a:t>,1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2"/>
              <c:layout>
                <c:manualLayout>
                  <c:x val="-1.8728952150211999E-2"/>
                  <c:y val="-1.0616956458263979E-3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2.2396962581448812E-2"/>
                  <c:y val="-6.6895497036740829E-3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3.5656773672522082E-2"/>
                  <c:y val="-0.12791629433321094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1.2088757295032845E-3"/>
                  <c:y val="-5.8819693486634834E-3"/>
                </c:manualLayout>
              </c:layout>
              <c:dLblPos val="bestFit"/>
              <c:showPercent val="1"/>
            </c:dLbl>
            <c:dLbl>
              <c:idx val="7"/>
              <c:layout>
                <c:manualLayout>
                  <c:x val="-2.3897637795275851E-2"/>
                  <c:y val="-1.7876077472761112E-2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Лист1!$A$2:$A$3</c:f>
              <c:strCache>
                <c:ptCount val="2"/>
                <c:pt idx="0">
                  <c:v>Программные расходы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#,##0.00</c:formatCode>
                <c:ptCount val="2"/>
                <c:pt idx="0">
                  <c:v>282409.7</c:v>
                </c:pt>
                <c:pt idx="1">
                  <c:v>35451.5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/>
            </a:pPr>
            <a:r>
              <a:rPr lang="ru-RU"/>
              <a:t>2020 год</a:t>
            </a:r>
          </a:p>
        </c:rich>
      </c:tx>
      <c:layout/>
    </c:title>
    <c:view3D>
      <c:rotX val="30"/>
      <c:rotY val="104"/>
      <c:perspective val="20"/>
    </c:view3D>
    <c:plotArea>
      <c:layout>
        <c:manualLayout>
          <c:layoutTarget val="inner"/>
          <c:xMode val="edge"/>
          <c:yMode val="edge"/>
          <c:x val="4.2951576808925992E-3"/>
          <c:y val="0.25472290518445551"/>
          <c:w val="0.98272946843482034"/>
          <c:h val="0.4791320626974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1"/>
          <c:dPt>
            <c:idx val="0"/>
            <c:explosion val="12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chemeClr val="accent2">
                  <a:lumMod val="75000"/>
                </a:schemeClr>
              </a:solidFill>
            </c:spPr>
          </c:dPt>
          <c:dPt>
            <c:idx val="2"/>
            <c:spPr>
              <a:solidFill>
                <a:schemeClr val="accent4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1.6966610512084371E-2"/>
                  <c:y val="-0.10018822724161833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9</a:t>
                    </a:r>
                    <a:r>
                      <a:rPr lang="ru-RU" dirty="0" smtClean="0"/>
                      <a:t>0,3%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1"/>
              <c:layout>
                <c:manualLayout>
                  <c:x val="-2.7606741612043614E-2"/>
                  <c:y val="-0.11867401206629338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7</a:t>
                    </a:r>
                    <a:r>
                      <a:rPr lang="ru-RU" dirty="0" smtClean="0"/>
                      <a:t>,5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2"/>
              <c:layout>
                <c:manualLayout>
                  <c:x val="3.3173397400289403E-3"/>
                  <c:y val="5.2615530641522933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 smtClean="0">
                        <a:latin typeface="Times New Roman" pitchFamily="18" charset="0"/>
                        <a:cs typeface="Times New Roman" pitchFamily="18" charset="0"/>
                      </a:rPr>
                      <a:t>2</a:t>
                    </a:r>
                    <a:r>
                      <a:rPr lang="ru-RU" dirty="0" smtClean="0"/>
                      <a:t>,2%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3"/>
              <c:layout>
                <c:manualLayout>
                  <c:x val="2.2396962581448802E-2"/>
                  <c:y val="-6.6895497036740812E-3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3.5656773672521812E-2"/>
                  <c:y val="-0.12791629433321094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1.2088757295032845E-3"/>
                  <c:y val="-5.8819693486634114E-3"/>
                </c:manualLayout>
              </c:layout>
              <c:dLblPos val="bestFit"/>
              <c:showPercent val="1"/>
            </c:dLbl>
            <c:dLbl>
              <c:idx val="7"/>
              <c:layout>
                <c:manualLayout>
                  <c:x val="-2.3897637795275612E-2"/>
                  <c:y val="-1.7876077472761088E-2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1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</c:dLbls>
          <c:cat>
            <c:strRef>
              <c:f>Лист1!$A$2:$A$4</c:f>
              <c:strCache>
                <c:ptCount val="3"/>
                <c:pt idx="0">
                  <c:v>Программные расходы</c:v>
                </c:pt>
                <c:pt idx="1">
                  <c:v>Непрограммные расходы</c:v>
                </c:pt>
                <c:pt idx="2">
                  <c:v>условно утвержденные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262316.5</c:v>
                </c:pt>
                <c:pt idx="1">
                  <c:v>21788.799999999996</c:v>
                </c:pt>
                <c:pt idx="2" formatCode="General">
                  <c:v>3179.5</c:v>
                </c:pt>
              </c:numCache>
            </c:numRef>
          </c:val>
        </c:ser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/>
              <a:t>2021 год</a:t>
            </a:r>
          </a:p>
        </c:rich>
      </c:tx>
      <c:layout/>
    </c:title>
    <c:view3D>
      <c:rotX val="30"/>
      <c:rotY val="104"/>
      <c:perspective val="20"/>
    </c:view3D>
    <c:plotArea>
      <c:layout>
        <c:manualLayout>
          <c:layoutTarget val="inner"/>
          <c:xMode val="edge"/>
          <c:yMode val="edge"/>
          <c:x val="1.7270531565203431E-2"/>
          <c:y val="0.20104506928525639"/>
          <c:w val="0.98272946843482056"/>
          <c:h val="0.4791320626974338"/>
        </c:manualLayout>
      </c:layout>
      <c:pie3DChart>
        <c:varyColors val="1"/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/>
              <a:t>2019 год</a:t>
            </a:r>
          </a:p>
        </c:rich>
      </c:tx>
      <c:layout/>
    </c:title>
    <c:view3D>
      <c:rotX val="30"/>
      <c:rotY val="104"/>
      <c:perspective val="20"/>
    </c:view3D>
    <c:plotArea>
      <c:layout>
        <c:manualLayout>
          <c:layoutTarget val="inner"/>
          <c:xMode val="edge"/>
          <c:yMode val="edge"/>
          <c:x val="1.727053156520348E-2"/>
          <c:y val="0.20104506928525639"/>
          <c:w val="0.98272946843482034"/>
          <c:h val="0.4791320626974338"/>
        </c:manualLayout>
      </c:layout>
      <c:pie3DChart>
        <c:varyColors val="1"/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title>
      <c:tx>
        <c:rich>
          <a:bodyPr/>
          <a:lstStyle/>
          <a:p>
            <a:pPr>
              <a:defRPr/>
            </a:pPr>
            <a:r>
              <a:rPr lang="ru-RU"/>
              <a:t>2020 год</a:t>
            </a:r>
          </a:p>
        </c:rich>
      </c:tx>
      <c:layout/>
    </c:title>
    <c:view3D>
      <c:rotX val="30"/>
      <c:rotY val="104"/>
      <c:perspective val="20"/>
    </c:view3D>
    <c:plotArea>
      <c:layout>
        <c:manualLayout>
          <c:layoutTarget val="inner"/>
          <c:xMode val="edge"/>
          <c:yMode val="edge"/>
          <c:x val="4.2951576808925992E-3"/>
          <c:y val="0.25472290518445573"/>
          <c:w val="0.98272946843482056"/>
          <c:h val="0.4791320626974338"/>
        </c:manualLayout>
      </c:layout>
      <c:pie3DChart>
        <c:varyColors val="1"/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/>
              <a:t>2021 год</a:t>
            </a:r>
          </a:p>
        </c:rich>
      </c:tx>
      <c:layout/>
    </c:title>
    <c:view3D>
      <c:rotX val="30"/>
      <c:rotY val="104"/>
      <c:perspective val="20"/>
    </c:view3D>
    <c:plotArea>
      <c:layout>
        <c:manualLayout>
          <c:layoutTarget val="inner"/>
          <c:xMode val="edge"/>
          <c:yMode val="edge"/>
          <c:x val="1.7270531565203431E-2"/>
          <c:y val="0.20104506928525639"/>
          <c:w val="0.9827294684348209"/>
          <c:h val="0.4791320626974338"/>
        </c:manualLayout>
      </c:layout>
      <c:pie3DChart>
        <c:varyColors val="1"/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otX val="30"/>
      <c:rotY val="225"/>
      <c:perspective val="30"/>
    </c:view3D>
    <c:plotArea>
      <c:layout>
        <c:manualLayout>
          <c:layoutTarget val="inner"/>
          <c:xMode val="edge"/>
          <c:yMode val="edge"/>
          <c:x val="0.2990058642086299"/>
          <c:y val="0.16960099671465068"/>
          <c:w val="0.60919151131751614"/>
          <c:h val="0.818270897257014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spPr>
              <a:solidFill>
                <a:schemeClr val="accent2">
                  <a:lumMod val="75000"/>
                </a:schemeClr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C00000"/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5.5339076205217939E-3"/>
                  <c:y val="6.2227640835774024E-3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8838841782988825E-3"/>
                  <c:y val="-6.494796258575785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</a:t>
                    </a:r>
                    <a:r>
                      <a:rPr lang="ru-RU" dirty="0" smtClean="0"/>
                      <a:t>5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2"/>
              <c:layout>
                <c:manualLayout>
                  <c:x val="3.0064046481370527E-2"/>
                  <c:y val="-8.8454103579725246E-3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315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108227.1</c:v>
                </c:pt>
                <c:pt idx="1">
                  <c:v>18684.5</c:v>
                </c:pt>
                <c:pt idx="2">
                  <c:v>160373.20000000001</c:v>
                </c:pt>
              </c:numCache>
            </c:numRef>
          </c:val>
        </c:ser>
      </c:pie3DChart>
      <c:spPr>
        <a:noFill/>
        <a:ln w="18558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315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/>
              <a:t>2019 год</a:t>
            </a:r>
          </a:p>
        </c:rich>
      </c:tx>
      <c:layout/>
    </c:title>
    <c:view3D>
      <c:rotX val="30"/>
      <c:rotY val="104"/>
      <c:perspective val="20"/>
    </c:view3D>
    <c:plotArea>
      <c:layout>
        <c:manualLayout>
          <c:layoutTarget val="inner"/>
          <c:xMode val="edge"/>
          <c:yMode val="edge"/>
          <c:x val="1.727053156520348E-2"/>
          <c:y val="0.20104506928525639"/>
          <c:w val="0.98272946843482056"/>
          <c:h val="0.4791320626974338"/>
        </c:manualLayout>
      </c:layout>
      <c:pie3DChart>
        <c:varyColors val="1"/>
        <c:dLbls>
          <c:showPercent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title>
      <c:tx>
        <c:rich>
          <a:bodyPr/>
          <a:lstStyle/>
          <a:p>
            <a:pPr>
              <a:defRPr/>
            </a:pPr>
            <a:r>
              <a:rPr lang="ru-RU"/>
              <a:t>Структура МБТ в 2019 году</a:t>
            </a:r>
          </a:p>
        </c:rich>
      </c:tx>
      <c:layout>
        <c:manualLayout>
          <c:xMode val="edge"/>
          <c:yMode val="edge"/>
          <c:x val="0.15050173268419331"/>
          <c:y val="3.473940605925941E-2"/>
        </c:manualLayout>
      </c:layout>
    </c:title>
    <c:plotArea>
      <c:layout>
        <c:manualLayout>
          <c:layoutTarget val="inner"/>
          <c:xMode val="edge"/>
          <c:yMode val="edge"/>
          <c:x val="8.7845879975571764E-2"/>
          <c:y val="0.1973545813750163"/>
          <c:w val="0.52570219150575659"/>
          <c:h val="0.7941868174067616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МБТ в 2019 году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01600" prst="riblet"/>
            </a:sp3d>
          </c:spPr>
          <c:explosion val="15"/>
          <c:dPt>
            <c:idx val="2"/>
            <c:spPr>
              <a:solidFill>
                <a:srgbClr val="993366"/>
              </a:solidFill>
              <a:scene3d>
                <a:camera prst="orthographicFront"/>
                <a:lightRig rig="threePt" dir="t"/>
              </a:scene3d>
              <a:sp3d>
                <a:bevelT w="101600" prst="riblet"/>
              </a:sp3d>
            </c:spPr>
          </c:dPt>
          <c:dLbls>
            <c:dLbl>
              <c:idx val="3"/>
              <c:delete val="1"/>
            </c:dLbl>
            <c:showPercent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дотации</c:v>
                </c:pt>
                <c:pt idx="1">
                  <c:v>субсидии</c:v>
                </c:pt>
                <c:pt idx="2">
                  <c:v>субвенции</c:v>
                </c:pt>
                <c:pt idx="3">
                  <c:v>иные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11586.2</c:v>
                </c:pt>
                <c:pt idx="1">
                  <c:v>6056.6</c:v>
                </c:pt>
                <c:pt idx="2">
                  <c:v>178798.4</c:v>
                </c:pt>
                <c:pt idx="3">
                  <c:v>4432.6000000000004</c:v>
                </c:pt>
              </c:numCache>
            </c:numRef>
          </c:val>
        </c:ser>
        <c:dLbls>
          <c:showPercent val="1"/>
        </c:dLbls>
        <c:firstSliceAng val="0"/>
        <c:holeSize val="50"/>
      </c:doughnutChart>
    </c:plotArea>
    <c:legend>
      <c:legendPos val="t"/>
      <c:layout>
        <c:manualLayout>
          <c:xMode val="edge"/>
          <c:yMode val="edge"/>
          <c:x val="0.61520153283902101"/>
          <c:y val="0.32346526714423768"/>
          <c:w val="0.38348600174979458"/>
          <c:h val="0.41412427604662388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2021 год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otX val="30"/>
      <c:rotY val="225"/>
      <c:perspective val="30"/>
    </c:view3D>
    <c:plotArea>
      <c:layout>
        <c:manualLayout>
          <c:layoutTarget val="inner"/>
          <c:xMode val="edge"/>
          <c:yMode val="edge"/>
          <c:x val="0.29900579829755475"/>
          <c:y val="0.16960099671465068"/>
          <c:w val="0.60919151131751614"/>
          <c:h val="0.818270897257014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explosion val="25"/>
          <c:dPt>
            <c:idx val="0"/>
            <c:spPr>
              <a:solidFill>
                <a:srgbClr val="0070C0"/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1"/>
            <c:spPr>
              <a:solidFill>
                <a:srgbClr val="C00000"/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rgbClr val="003399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</c:dPt>
          <c:dLbls>
            <c:dLbl>
              <c:idx val="0"/>
              <c:layout>
                <c:manualLayout>
                  <c:x val="-5.5339076205217939E-3"/>
                  <c:y val="6.2227640835774024E-3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8838841782988825E-3"/>
                  <c:y val="-6.4947962585757855E-3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3.0064046481370527E-2"/>
                  <c:y val="-8.8454103579725246E-3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315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налоговые доходы</c:v>
                </c:pt>
                <c:pt idx="1">
                  <c:v>неналоговые доходы</c:v>
                </c:pt>
                <c:pt idx="2">
                  <c:v>безвозмездные поступления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110066.3</c:v>
                </c:pt>
                <c:pt idx="1">
                  <c:v>18684.5</c:v>
                </c:pt>
                <c:pt idx="2">
                  <c:v>158648.9</c:v>
                </c:pt>
              </c:numCache>
            </c:numRef>
          </c:val>
        </c:ser>
      </c:pie3DChart>
      <c:spPr>
        <a:noFill/>
        <a:ln w="18558">
          <a:noFill/>
        </a:ln>
      </c:spPr>
    </c:plotArea>
    <c:legend>
      <c:legendPos val="b"/>
      <c:layout>
        <c:manualLayout>
          <c:xMode val="edge"/>
          <c:yMode val="edge"/>
          <c:x val="2.4153299206070952E-3"/>
          <c:y val="0.18770548128397888"/>
          <c:w val="0.28969217095536398"/>
          <c:h val="0.62939303040404948"/>
        </c:manualLayout>
      </c:layout>
      <c:txPr>
        <a:bodyPr/>
        <a:lstStyle/>
        <a:p>
          <a:pPr>
            <a:defRPr sz="1242" b="1" i="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315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2019</a:t>
            </a:r>
            <a:r>
              <a:rPr lang="ru-RU" sz="2400" baseline="0" dirty="0" smtClean="0">
                <a:latin typeface="Times New Roman" pitchFamily="18" charset="0"/>
                <a:cs typeface="Times New Roman" pitchFamily="18" charset="0"/>
              </a:rPr>
              <a:t>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/>
    </c:title>
    <c:view3D>
      <c:rotX val="40"/>
      <c:rotY val="210"/>
      <c:perspective val="30"/>
    </c:view3D>
    <c:plotArea>
      <c:layout>
        <c:manualLayout>
          <c:layoutTarget val="inner"/>
          <c:xMode val="edge"/>
          <c:yMode val="edge"/>
          <c:x val="0.13068627295379867"/>
          <c:y val="6.7787154084328824E-2"/>
          <c:w val="0.68836359452122531"/>
          <c:h val="0.882369350265429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  <a:contourClr>
                <a:srgbClr val="000000"/>
              </a:contourClr>
            </a:sp3d>
          </c:spPr>
          <c:explosion val="23"/>
          <c:dPt>
            <c:idx val="0"/>
            <c:explosion val="8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contourClr>
                  <a:srgbClr val="000000"/>
                </a:contourClr>
              </a:sp3d>
            </c:spPr>
          </c:dPt>
          <c:dPt>
            <c:idx val="1"/>
            <c:explosion val="13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rgbClr val="339933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rgbClr val="990099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8.1590431619500012E-2"/>
                  <c:y val="-1.09012435310805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7514804451099134E-4"/>
                  <c:y val="5.2668730591799899E-3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2.1369383116708666E-2"/>
                  <c:y val="-3.085405969385043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</a:t>
                    </a:r>
                    <a:r>
                      <a:rPr lang="ru-RU" dirty="0" smtClean="0"/>
                      <a:t>3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3"/>
              <c:layout>
                <c:manualLayout>
                  <c:x val="-1.6345171329844681E-3"/>
                  <c:y val="-1.0945728252416933E-2"/>
                </c:manualLayout>
              </c:layout>
              <c:dLblPos val="bestFit"/>
              <c:showPercent val="1"/>
            </c:dLbl>
            <c:dLbl>
              <c:idx val="4"/>
              <c:layout>
                <c:manualLayout>
                  <c:x val="3.2724420110363056E-2"/>
                  <c:y val="7.7006947548463933E-2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-8.3765239397571745E-2"/>
                  <c:y val="6.6098921825226226E-2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-3.0780439840312063E-2"/>
                  <c:y val="-4.1021281873073537E-2"/>
                </c:manualLayout>
              </c:layout>
              <c:dLblPos val="bestFit"/>
              <c:showPercent val="1"/>
            </c:dLbl>
            <c:dLbl>
              <c:idx val="7"/>
              <c:layout>
                <c:manualLayout>
                  <c:x val="-8.1431401761269707E-3"/>
                  <c:y val="0.13423064103988447"/>
                </c:manualLayout>
              </c:layout>
              <c:dLblPos val="bestFit"/>
              <c:showPercent val="1"/>
            </c:dLbl>
            <c:dLbl>
              <c:idx val="8"/>
              <c:layout>
                <c:manualLayout>
                  <c:x val="-7.1696645164309722E-2"/>
                  <c:y val="5.8837906899234134E-2"/>
                </c:manualLayout>
              </c:layout>
              <c:showPercent val="1"/>
            </c:dLbl>
            <c:dLbl>
              <c:idx val="9"/>
              <c:layout>
                <c:manualLayout>
                  <c:x val="-5.0868544417837412E-2"/>
                  <c:y val="-3.5862404177313636E-2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Налог на прибыль,доходы</c:v>
                </c:pt>
                <c:pt idx="1">
                  <c:v>Налог на товары (работы,услуги),реализуемые на территории РФ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Налоги,сборы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84214.6</c:v>
                </c:pt>
                <c:pt idx="1">
                  <c:v>4119.1000000000004</c:v>
                </c:pt>
                <c:pt idx="2">
                  <c:v>460.5</c:v>
                </c:pt>
                <c:pt idx="3">
                  <c:v>0</c:v>
                </c:pt>
                <c:pt idx="4">
                  <c:v>0</c:v>
                </c:pt>
                <c:pt idx="5">
                  <c:v>1235.8</c:v>
                </c:pt>
              </c:numCache>
            </c:numRef>
          </c:val>
        </c:ser>
      </c:pie3DChart>
      <c:spPr>
        <a:noFill/>
        <a:ln w="25386">
          <a:noFill/>
        </a:ln>
      </c:spPr>
    </c:plotArea>
    <c:plotVisOnly val="1"/>
    <c:dispBlanksAs val="zero"/>
  </c:chart>
  <c:spPr>
    <a:ln>
      <a:noFill/>
    </a:ln>
  </c:spPr>
  <c:txPr>
    <a:bodyPr/>
    <a:lstStyle/>
    <a:p>
      <a:pPr>
        <a:defRPr sz="1799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2020 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6209046018255292"/>
          <c:y val="0"/>
        </c:manualLayout>
      </c:layout>
    </c:title>
    <c:view3D>
      <c:rotX val="40"/>
      <c:rotY val="210"/>
      <c:perspective val="30"/>
    </c:view3D>
    <c:plotArea>
      <c:layout>
        <c:manualLayout>
          <c:layoutTarget val="inner"/>
          <c:xMode val="edge"/>
          <c:yMode val="edge"/>
          <c:x val="0.14139443844493124"/>
          <c:y val="4.5685264768561065E-2"/>
          <c:w val="0.79866948547342065"/>
          <c:h val="0.954314735231438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5"/>
          <c:dPt>
            <c:idx val="0"/>
            <c:explosion val="16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explosion val="21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rgbClr val="339933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rgbClr val="990099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explosion val="21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8.3845501579727727E-2"/>
                  <c:y val="-3.2859354011171623E-3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2.3425851738312548E-2"/>
                  <c:y val="4.1342312975325972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2.4094919180659292E-2"/>
                  <c:y val="1.42982850390360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</a:t>
                    </a:r>
                    <a:r>
                      <a:rPr lang="ru-RU" dirty="0" smtClean="0"/>
                      <a:t>4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3"/>
              <c:layout>
                <c:manualLayout>
                  <c:x val="-6.5873842216003986E-3"/>
                  <c:y val="-3.890922970355815E-3"/>
                </c:manualLayout>
              </c:layout>
              <c:dLblPos val="bestFit"/>
              <c:showPercent val="1"/>
            </c:dLbl>
            <c:dLbl>
              <c:idx val="4"/>
              <c:layout>
                <c:manualLayout>
                  <c:x val="3.3916674823776936E-2"/>
                  <c:y val="7.210846522103613E-2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-5.402916039158847E-2"/>
                  <c:y val="4.7194882386805505E-2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-6.4585443862767142E-2"/>
                  <c:y val="-5.9523373665552305E-2"/>
                </c:manualLayout>
              </c:layout>
              <c:dLblPos val="bestFit"/>
              <c:showPercent val="1"/>
            </c:dLbl>
            <c:dLbl>
              <c:idx val="7"/>
              <c:layout>
                <c:manualLayout>
                  <c:x val="-4.227890449448269E-2"/>
                  <c:y val="0.10248409091496294"/>
                </c:manualLayout>
              </c:layout>
              <c:dLblPos val="bestFit"/>
              <c:showPercent val="1"/>
            </c:dLbl>
            <c:dLbl>
              <c:idx val="8"/>
              <c:layout>
                <c:manualLayout>
                  <c:x val="-0.12951271543305218"/>
                  <c:y val="6.2244375947892096E-2"/>
                </c:manualLayout>
              </c:layout>
              <c:showPercent val="1"/>
            </c:dLbl>
            <c:dLbl>
              <c:idx val="9"/>
              <c:layout>
                <c:manualLayout>
                  <c:x val="-5.6022225129107504E-2"/>
                  <c:y val="-1.1626615130618761E-3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Налог на прибыль,доходы</c:v>
                </c:pt>
                <c:pt idx="1">
                  <c:v>Налог на товары (работы,услуги),реализуемые на территории РФ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Налоги,сборы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93561</c:v>
                </c:pt>
                <c:pt idx="1">
                  <c:v>0</c:v>
                </c:pt>
                <c:pt idx="2">
                  <c:v>480.8</c:v>
                </c:pt>
                <c:pt idx="3">
                  <c:v>0</c:v>
                </c:pt>
                <c:pt idx="4">
                  <c:v>0</c:v>
                </c:pt>
                <c:pt idx="5">
                  <c:v>1235.8</c:v>
                </c:pt>
              </c:numCache>
            </c:numRef>
          </c:val>
        </c:ser>
      </c:pie3DChart>
      <c:spPr>
        <a:noFill/>
        <a:ln w="25386">
          <a:noFill/>
        </a:ln>
      </c:spPr>
    </c:plotArea>
    <c:plotVisOnly val="1"/>
    <c:dispBlanksAs val="zero"/>
  </c:chart>
  <c:spPr>
    <a:ln>
      <a:noFill/>
    </a:ln>
  </c:spPr>
  <c:txPr>
    <a:bodyPr/>
    <a:lstStyle/>
    <a:p>
      <a:pPr>
        <a:defRPr sz="1799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3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4663613437006704"/>
          <c:y val="0"/>
        </c:manualLayout>
      </c:layout>
      <c:overlay val="1"/>
    </c:title>
    <c:view3D>
      <c:rotX val="40"/>
      <c:rotY val="210"/>
      <c:perspective val="30"/>
    </c:view3D>
    <c:plotArea>
      <c:layout>
        <c:manualLayout>
          <c:layoutTarget val="inner"/>
          <c:xMode val="edge"/>
          <c:yMode val="edge"/>
          <c:x val="0"/>
          <c:y val="0.1274445200533274"/>
          <c:w val="0.59406128977791228"/>
          <c:h val="0.817123864513026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6"/>
          <c:dPt>
            <c:idx val="0"/>
            <c:spPr>
              <a:solidFill>
                <a:srgbClr val="0070C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rgbClr val="339933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rgbClr val="990099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-4.5118001391450127E-2"/>
                  <c:y val="-6.5187201422064424E-3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7514804451099155E-4"/>
                  <c:y val="5.2668730591799899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8,8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2"/>
              <c:layout>
                <c:manualLayout>
                  <c:x val="7.7485742256193924E-3"/>
                  <c:y val="-3.505995424684813E-2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-6.5873842216003986E-3"/>
                  <c:y val="-3.890922970355815E-3"/>
                </c:manualLayout>
              </c:layout>
              <c:dLblPos val="bestFit"/>
              <c:showPercent val="1"/>
            </c:dLbl>
            <c:dLbl>
              <c:idx val="4"/>
              <c:layout>
                <c:manualLayout>
                  <c:x val="2.1097776676875769E-2"/>
                  <c:y val="2.5061451505388268E-2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-6.98558665686278E-2"/>
                  <c:y val="1.7787954116209311E-2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-2.8248356670864615E-3"/>
                  <c:y val="-6.7174249037021724E-2"/>
                </c:manualLayout>
              </c:layout>
              <c:dLblPos val="bestFit"/>
              <c:showPercent val="1"/>
            </c:dLbl>
            <c:dLbl>
              <c:idx val="7"/>
              <c:layout>
                <c:manualLayout>
                  <c:x val="-1.7864047476789543E-2"/>
                  <c:y val="9.1669039975145E-2"/>
                </c:manualLayout>
              </c:layout>
              <c:dLblPos val="bestFit"/>
              <c:showPercent val="1"/>
            </c:dLbl>
            <c:dLbl>
              <c:idx val="8"/>
              <c:layout>
                <c:manualLayout>
                  <c:x val="-5.3790829890292192E-2"/>
                  <c:y val="1.0834872387922323E-2"/>
                </c:manualLayout>
              </c:layout>
              <c:showPercent val="1"/>
            </c:dLbl>
            <c:dLbl>
              <c:idx val="9"/>
              <c:layout>
                <c:manualLayout>
                  <c:x val="-5.0741737357266524E-2"/>
                  <c:y val="-5.6308541609131922E-2"/>
                </c:manualLayout>
              </c:layout>
              <c:dLblPos val="bestFit"/>
              <c:showPercent val="1"/>
            </c:dLbl>
            <c:numFmt formatCode="0.0%" sourceLinked="0"/>
            <c:txPr>
              <a:bodyPr/>
              <a:lstStyle/>
              <a:p>
                <a:pPr>
                  <a:defRPr sz="10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Налог на прибыль,доходы</c:v>
                </c:pt>
                <c:pt idx="1">
                  <c:v>Налог на товары (работы,услуги),реализуемые на территории РФ</c:v>
                </c:pt>
                <c:pt idx="2">
                  <c:v>Налоги на совокупный доход</c:v>
                </c:pt>
                <c:pt idx="3">
                  <c:v>Налоги на имущество</c:v>
                </c:pt>
                <c:pt idx="4">
                  <c:v>Налоги,сборы и регулярные платежи за пользование природными ресурсами</c:v>
                </c:pt>
                <c:pt idx="5">
                  <c:v>Государственная пошлина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 formatCode="#,##0.00">
                  <c:v>97143.8</c:v>
                </c:pt>
                <c:pt idx="2" formatCode="#,##0.00">
                  <c:v>502</c:v>
                </c:pt>
                <c:pt idx="3" formatCode="#,##0.00">
                  <c:v>0</c:v>
                </c:pt>
                <c:pt idx="4" formatCode="#,##0.00">
                  <c:v>0</c:v>
                </c:pt>
                <c:pt idx="5" formatCode="#,##0.00">
                  <c:v>1235.8</c:v>
                </c:pt>
              </c:numCache>
            </c:numRef>
          </c:val>
        </c:ser>
      </c:pie3DChart>
      <c:spPr>
        <a:noFill/>
        <a:ln w="25386">
          <a:noFill/>
        </a:ln>
      </c:spPr>
    </c:plotArea>
    <c:legend>
      <c:legendPos val="r"/>
      <c:layout>
        <c:manualLayout>
          <c:xMode val="edge"/>
          <c:yMode val="edge"/>
          <c:x val="0.62898151299024563"/>
          <c:y val="7.2039859163576858E-2"/>
          <c:w val="0.36872226358052201"/>
          <c:h val="0.92796014083640588"/>
        </c:manualLayout>
      </c:layout>
      <c:spPr>
        <a:noFill/>
        <a:ln>
          <a:noFill/>
        </a:ln>
      </c:spPr>
      <c:txPr>
        <a:bodyPr/>
        <a:lstStyle/>
        <a:p>
          <a:pPr>
            <a:defRPr sz="10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ln>
      <a:noFill/>
    </a:ln>
  </c:spPr>
  <c:txPr>
    <a:bodyPr/>
    <a:lstStyle/>
    <a:p>
      <a:pPr>
        <a:defRPr sz="1799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2020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5756667338282994"/>
          <c:y val="0"/>
        </c:manualLayout>
      </c:layout>
    </c:title>
    <c:view3D>
      <c:rotX val="30"/>
      <c:rotY val="90"/>
      <c:perspective val="30"/>
    </c:view3D>
    <c:plotArea>
      <c:layout>
        <c:manualLayout>
          <c:layoutTarget val="inner"/>
          <c:xMode val="edge"/>
          <c:yMode val="edge"/>
          <c:x val="7.1501064446292794E-3"/>
          <c:y val="3.7060696959597079E-2"/>
          <c:w val="0.83004879799680464"/>
          <c:h val="0.96293919538655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rgbClr val="003366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dPt>
            <c:idx val="0"/>
            <c:spPr>
              <a:solidFill>
                <a:srgbClr val="FF66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rgbClr val="C000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explosion val="24"/>
            <c:spPr>
              <a:solidFill>
                <a:srgbClr val="33CCFF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rgbClr val="CC00FF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rgbClr val="00FF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explosion val="63"/>
            <c:spPr>
              <a:solidFill>
                <a:srgbClr val="FFFF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4.8283096749933814E-2"/>
                  <c:y val="-6.9480329059047954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9.8897044472537068E-2"/>
                  <c:y val="1.7362449923864667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4.7803235537932524E-2"/>
                  <c:y val="2.8269791728567625E-2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1.1716219565347441E-2"/>
                  <c:y val="8.1880437057381183E-2"/>
                </c:manualLayout>
              </c:layout>
              <c:dLblPos val="bestFit"/>
              <c:showPercent val="1"/>
            </c:dLbl>
            <c:dLbl>
              <c:idx val="4"/>
              <c:layout>
                <c:manualLayout>
                  <c:x val="-0.11735640484390621"/>
                  <c:y val="5.5208658986210836E-2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3.1540512592617982E-2"/>
                  <c:y val="-9.5668310756170868E-2"/>
                </c:manualLayout>
              </c:layout>
              <c:dLblPos val="bestFit"/>
              <c:showPercent val="1"/>
            </c:dLbl>
            <c:dLbl>
              <c:idx val="6"/>
              <c:delete val="1"/>
            </c:dLbl>
            <c:dLbl>
              <c:idx val="7"/>
              <c:delete val="1"/>
            </c:dLbl>
            <c:dLbl>
              <c:idx val="8"/>
              <c:delete val="1"/>
            </c:dLbl>
            <c:numFmt formatCode="0.0%" sourceLinked="0"/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  <c:pt idx="1">
                  <c:v>Платежи при пользовании природными ресурсами </c:v>
                </c:pt>
                <c:pt idx="2">
                  <c:v>Доходы от оказания платных услуг (работ) и компенсации затрат государства </c:v>
                </c:pt>
                <c:pt idx="3">
                  <c:v>Доходы от продажи материальных и нематериальных активов</c:v>
                </c:pt>
                <c:pt idx="4">
                  <c:v>Административные платежи и сборы </c:v>
                </c:pt>
                <c:pt idx="5">
                  <c:v>Штрафы, санкции, возмещение ущерба </c:v>
                </c:pt>
              </c:strCache>
            </c:strRef>
          </c:cat>
          <c:val>
            <c:numRef>
              <c:f>Лист1!$B$2:$B$10</c:f>
              <c:numCache>
                <c:formatCode>#,##0.00</c:formatCode>
                <c:ptCount val="9"/>
                <c:pt idx="0">
                  <c:v>11919.7</c:v>
                </c:pt>
                <c:pt idx="1">
                  <c:v>35.300000000000004</c:v>
                </c:pt>
                <c:pt idx="2">
                  <c:v>5623.9</c:v>
                </c:pt>
                <c:pt idx="3">
                  <c:v>0</c:v>
                </c:pt>
                <c:pt idx="4">
                  <c:v>0.60000000000000064</c:v>
                </c:pt>
                <c:pt idx="5">
                  <c:v>1104.5999999999999</c:v>
                </c:pt>
                <c:pt idx="8" formatCode="General">
                  <c:v>0</c:v>
                </c:pt>
              </c:numCache>
            </c:numRef>
          </c:val>
        </c:ser>
      </c:pie3DChart>
      <c:spPr>
        <a:noFill/>
        <a:ln w="25378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798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36157890471187654"/>
          <c:y val="0"/>
        </c:manualLayout>
      </c:layout>
    </c:title>
    <c:view3D>
      <c:rotX val="30"/>
      <c:rotY val="90"/>
      <c:perspective val="30"/>
    </c:view3D>
    <c:plotArea>
      <c:layout>
        <c:manualLayout>
          <c:layoutTarget val="inner"/>
          <c:xMode val="edge"/>
          <c:yMode val="edge"/>
          <c:x val="0.12286148796169696"/>
          <c:y val="2.4709272665850018E-2"/>
          <c:w val="0.7951291539307066"/>
          <c:h val="0.975290727334167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rgbClr val="003366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58"/>
          <c:dPt>
            <c:idx val="0"/>
            <c:explosion val="29"/>
            <c:spPr>
              <a:solidFill>
                <a:srgbClr val="FF66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rgbClr val="C000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explosion val="19"/>
            <c:spPr>
              <a:solidFill>
                <a:srgbClr val="33CCFF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rgbClr val="CC00FF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rgbClr val="00FF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rgbClr val="FFFF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7682559080737991E-3"/>
                  <c:y val="-4.6274098199615248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9.832439252782205E-3"/>
                  <c:y val="-1.875814967927540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4.1213674671068394E-2"/>
                  <c:y val="9.8307790362479869E-5"/>
                </c:manualLayout>
              </c:layout>
              <c:dLblPos val="bestFit"/>
              <c:showPercent val="1"/>
            </c:dLbl>
            <c:dLbl>
              <c:idx val="3"/>
              <c:layout>
                <c:manualLayout>
                  <c:x val="-7.6650213468344788E-3"/>
                  <c:y val="3.6762728117928418E-2"/>
                </c:manualLayout>
              </c:layout>
              <c:dLblPos val="bestFit"/>
              <c:showPercent val="1"/>
            </c:dLbl>
            <c:dLbl>
              <c:idx val="4"/>
              <c:layout>
                <c:manualLayout>
                  <c:x val="-0.13460567873410867"/>
                  <c:y val="-1.6137461334705543E-2"/>
                </c:manualLayout>
              </c:layout>
              <c:dLblPos val="bestFit"/>
              <c:showPercent val="1"/>
            </c:dLbl>
            <c:dLbl>
              <c:idx val="5"/>
              <c:layout>
                <c:manualLayout>
                  <c:x val="4.4331978986461913E-2"/>
                  <c:y val="-8.1636397125465748E-2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-1.9745623502150561E-2"/>
                  <c:y val="-0.15360171969196404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  <c:pt idx="1">
                  <c:v>Платежи при пользовании природными ресурсами </c:v>
                </c:pt>
                <c:pt idx="2">
                  <c:v>Доходы от оказания платных услуг (работ) и компенсации затрат государства </c:v>
                </c:pt>
                <c:pt idx="3">
                  <c:v>Доходы от продажи материальных и нематериальных активов</c:v>
                </c:pt>
                <c:pt idx="4">
                  <c:v>Административные платежи и сборы </c:v>
                </c:pt>
                <c:pt idx="5">
                  <c:v>Штрафы, санкции, возмещение ущерба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11919.7</c:v>
                </c:pt>
                <c:pt idx="1">
                  <c:v>35.300000000000004</c:v>
                </c:pt>
                <c:pt idx="2">
                  <c:v>5623.9</c:v>
                </c:pt>
                <c:pt idx="3">
                  <c:v>0</c:v>
                </c:pt>
                <c:pt idx="4">
                  <c:v>0</c:v>
                </c:pt>
                <c:pt idx="5">
                  <c:v>1104.5999999999999</c:v>
                </c:pt>
              </c:numCache>
            </c:numRef>
          </c:val>
        </c:ser>
      </c:pie3DChart>
      <c:spPr>
        <a:noFill/>
        <a:ln w="25378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798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3561898241019979"/>
          <c:y val="0"/>
        </c:manualLayout>
      </c:layout>
    </c:title>
    <c:view3D>
      <c:rotX val="30"/>
      <c:rotY val="90"/>
      <c:perspective val="30"/>
    </c:view3D>
    <c:plotArea>
      <c:layout>
        <c:manualLayout>
          <c:layoutTarget val="inner"/>
          <c:xMode val="edge"/>
          <c:yMode val="edge"/>
          <c:x val="0"/>
          <c:y val="9.3667620937244303E-2"/>
          <c:w val="0.51142290879242058"/>
          <c:h val="0.774806683799398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rgbClr val="FFFF99"/>
            </a:solidFill>
            <a:ln>
              <a:solidFill>
                <a:srgbClr val="003366"/>
              </a:solidFill>
            </a:ln>
            <a:scene3d>
              <a:camera prst="orthographicFront"/>
              <a:lightRig rig="threePt" dir="t"/>
            </a:scene3d>
            <a:sp3d>
              <a:bevelT/>
              <a:contourClr>
                <a:srgbClr val="000000"/>
              </a:contourClr>
            </a:sp3d>
          </c:spPr>
          <c:explosion val="25"/>
          <c:dPt>
            <c:idx val="0"/>
            <c:spPr>
              <a:solidFill>
                <a:srgbClr val="FF66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1"/>
            <c:spPr>
              <a:solidFill>
                <a:srgbClr val="C000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2"/>
            <c:spPr>
              <a:solidFill>
                <a:srgbClr val="33CCFF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3"/>
            <c:spPr>
              <a:solidFill>
                <a:srgbClr val="CC00FF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4"/>
            <c:spPr>
              <a:solidFill>
                <a:srgbClr val="00FF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Pt>
            <c:idx val="5"/>
            <c:spPr>
              <a:solidFill>
                <a:srgbClr val="FFFF00"/>
              </a:solidFill>
              <a:ln>
                <a:solidFill>
                  <a:srgbClr val="003366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  <a:contourClr>
                  <a:srgbClr val="000000"/>
                </a:contourClr>
              </a:sp3d>
            </c:spPr>
          </c:dPt>
          <c:dLbls>
            <c:dLbl>
              <c:idx val="0"/>
              <c:layout>
                <c:manualLayout>
                  <c:x val="1.8527591815640967E-2"/>
                  <c:y val="-7.7567170375502079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1.9938951851791748E-2"/>
                  <c:y val="0.11242266715229192"/>
                </c:manualLayout>
              </c:layout>
              <c:dLblPos val="bestFit"/>
              <c:showPercent val="1"/>
            </c:dLbl>
            <c:dLbl>
              <c:idx val="2"/>
              <c:delete val="1"/>
            </c:dLbl>
            <c:dLbl>
              <c:idx val="3"/>
              <c:layout>
                <c:manualLayout>
                  <c:x val="-1.6667467659648303E-2"/>
                  <c:y val="8.5282944620893947E-2"/>
                </c:manualLayout>
              </c:layout>
              <c:dLblPos val="bestFit"/>
              <c:showPercent val="1"/>
            </c:dLbl>
            <c:dLbl>
              <c:idx val="4"/>
              <c:layout>
                <c:manualLayout>
                  <c:x val="-0.11430767992070794"/>
                  <c:y val="-2.2136487859793592E-3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30,1</a:t>
                    </a:r>
                  </a:p>
                  <a:p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dLblPos val="bestFit"/>
              <c:showPercent val="1"/>
            </c:dLbl>
            <c:dLbl>
              <c:idx val="5"/>
              <c:layout>
                <c:manualLayout>
                  <c:x val="3.4253794635241752E-2"/>
                  <c:y val="-2.5940831135721772E-2"/>
                </c:manualLayout>
              </c:layout>
              <c:dLblPos val="bestFit"/>
              <c:showPercent val="1"/>
            </c:dLbl>
            <c:dLbl>
              <c:idx val="6"/>
              <c:layout>
                <c:manualLayout>
                  <c:x val="4.2230285070366334E-3"/>
                  <c:y val="-0.1789811293843172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Percent val="1"/>
            <c:showLeaderLines val="1"/>
          </c:dLbls>
          <c:cat>
            <c:strRef>
              <c:f>Лист1!$A$2:$A$7</c:f>
              <c:strCache>
                <c:ptCount val="6"/>
                <c:pt idx="0">
                  <c:v>Доходы от использования имущества, находящегося в государственной и муниципальной собственности </c:v>
                </c:pt>
                <c:pt idx="1">
                  <c:v>Платежи при пользовании природными ресурсами </c:v>
                </c:pt>
                <c:pt idx="2">
                  <c:v>Доходы от оказания платных услуг (работ) и компенсации затрат государства </c:v>
                </c:pt>
                <c:pt idx="3">
                  <c:v>Доходы от продажи материальных и нематериальных активов</c:v>
                </c:pt>
                <c:pt idx="4">
                  <c:v>Административные платежи и сборы </c:v>
                </c:pt>
                <c:pt idx="5">
                  <c:v>Штрафы, санкции, возмещение ущерба </c:v>
                </c:pt>
              </c:strCache>
            </c:strRef>
          </c:cat>
          <c:val>
            <c:numRef>
              <c:f>Лист1!$B$2:$B$7</c:f>
              <c:numCache>
                <c:formatCode>#,##0.00</c:formatCode>
                <c:ptCount val="6"/>
                <c:pt idx="0">
                  <c:v>11919.7</c:v>
                </c:pt>
                <c:pt idx="1">
                  <c:v>35.300000000000004</c:v>
                </c:pt>
                <c:pt idx="2">
                  <c:v>5623.9</c:v>
                </c:pt>
                <c:pt idx="3">
                  <c:v>0</c:v>
                </c:pt>
                <c:pt idx="4">
                  <c:v>0</c:v>
                </c:pt>
                <c:pt idx="5">
                  <c:v>1104.5999999999999</c:v>
                </c:pt>
              </c:numCache>
            </c:numRef>
          </c:val>
        </c:ser>
      </c:pie3DChart>
      <c:spPr>
        <a:noFill/>
        <a:ln w="25378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998739935925452"/>
          <c:y val="2.1372392205205692E-3"/>
          <c:w val="0.36521738597672182"/>
          <c:h val="0.95338597348239162"/>
        </c:manualLayout>
      </c:layout>
      <c:txPr>
        <a:bodyPr/>
        <a:lstStyle/>
        <a:p>
          <a:pPr>
            <a:defRPr sz="9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</c:spPr>
  <c:txPr>
    <a:bodyPr/>
    <a:lstStyle/>
    <a:p>
      <a:pPr>
        <a:defRPr sz="1798"/>
      </a:pPr>
      <a:endParaRPr lang="ru-RU"/>
    </a:p>
  </c:txPr>
  <c:externalData r:id="rId1"/>
</c:chartSpace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76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83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61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1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21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3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81.gi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D2EBBF-87C9-4124-A017-5302ED6FD0F8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F56B6E-95D4-4088-919C-BEEADE3E8F27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pPr rtl="0"/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мобилизация резервов доходной базы консолидированного бюджета области, содействие инвестиционным процессам в экономике, применение мер налогового стимулирования структурных преобразований, направленных на поддержку инвестиционной активности в реализации высокоэффективных инвестиционных и инновационных проектов, дальнейшее применение мер налогового стимулирования инвестиций в целях обеспечения привлекательности экономики области для инвесторов, а также на обеспечение роста доходов консолидированного бюджета области за счёт повышения эффективности администрирования действующих налоговых платежей и сборов; 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F8588979-D94B-4BC2-8825-15BE5A1F60B0}" type="parTrans" cxnId="{6692D224-3DF9-4DF7-A9D1-FBD3A9079D20}">
      <dgm:prSet/>
      <dgm:spPr/>
      <dgm:t>
        <a:bodyPr/>
        <a:lstStyle/>
        <a:p>
          <a:endParaRPr lang="ru-RU"/>
        </a:p>
      </dgm:t>
    </dgm:pt>
    <dgm:pt modelId="{8B9BBBAD-4873-4465-B894-DFE1A221DAA3}" type="sibTrans" cxnId="{6692D224-3DF9-4DF7-A9D1-FBD3A9079D20}">
      <dgm:prSet/>
      <dgm:spPr/>
      <dgm:t>
        <a:bodyPr/>
        <a:lstStyle/>
        <a:p>
          <a:endParaRPr lang="ru-RU"/>
        </a:p>
      </dgm:t>
    </dgm:pt>
    <dgm:pt modelId="{54655ACB-DBDB-433D-A626-01FCEEB11A4A}">
      <dgm:prSet custT="1"/>
      <dgm:spPr>
        <a:solidFill>
          <a:srgbClr val="CCFFCC">
            <a:alpha val="90000"/>
          </a:srgbClr>
        </a:solidFill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совершенствование региональной практики перехода на новые принципы налогообложения от кадастровой стоимости по всему спектру имущественных налогов;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A5E62549-F048-4157-8485-509001E4A0E4}" type="parTrans" cxnId="{F7B69EDA-F90F-471E-982A-B964944AE8C4}">
      <dgm:prSet/>
      <dgm:spPr/>
      <dgm:t>
        <a:bodyPr/>
        <a:lstStyle/>
        <a:p>
          <a:endParaRPr lang="ru-RU"/>
        </a:p>
      </dgm:t>
    </dgm:pt>
    <dgm:pt modelId="{AEBAF5ED-CBE3-49B9-AD94-78EB0358D4AF}" type="sibTrans" cxnId="{F7B69EDA-F90F-471E-982A-B964944AE8C4}">
      <dgm:prSet/>
      <dgm:spPr/>
      <dgm:t>
        <a:bodyPr/>
        <a:lstStyle/>
        <a:p>
          <a:endParaRPr lang="ru-RU"/>
        </a:p>
      </dgm:t>
    </dgm:pt>
    <dgm:pt modelId="{7705B2C7-6A0F-4436-9C5F-FD5F8FB0F83E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проведение сбалансированной налоговой политики, соблюдающей интересы бизнеса и поддержку социального сектора экономики, при условии обеспечения преемственности налоговой политики в части социальной и инвестиционной направленности; 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9646CD24-31FE-458B-B972-4307DE3A3D47}" type="parTrans" cxnId="{D5468C9B-29F6-4CAD-801F-D82BD32FD226}">
      <dgm:prSet/>
      <dgm:spPr/>
      <dgm:t>
        <a:bodyPr/>
        <a:lstStyle/>
        <a:p>
          <a:endParaRPr lang="ru-RU"/>
        </a:p>
      </dgm:t>
    </dgm:pt>
    <dgm:pt modelId="{54C5F1A9-356C-46C9-AA2B-1F7EDE057B80}" type="sibTrans" cxnId="{D5468C9B-29F6-4CAD-801F-D82BD32FD226}">
      <dgm:prSet/>
      <dgm:spPr/>
      <dgm:t>
        <a:bodyPr/>
        <a:lstStyle/>
        <a:p>
          <a:endParaRPr lang="ru-RU"/>
        </a:p>
      </dgm:t>
    </dgm:pt>
    <dgm:pt modelId="{57A1C7F9-5EF6-4521-808E-4A0923954DA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проведение мероприятий по повышению эффективности управления государственной и муниципальной собственностью, природными ресурсами Курской области;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8D2C98AE-920F-4373-ACBC-1C7C0391CA39}" type="parTrans" cxnId="{39CE2163-920A-4856-B1E2-863E6E4B11ED}">
      <dgm:prSet/>
      <dgm:spPr/>
      <dgm:t>
        <a:bodyPr/>
        <a:lstStyle/>
        <a:p>
          <a:endParaRPr lang="ru-RU"/>
        </a:p>
      </dgm:t>
    </dgm:pt>
    <dgm:pt modelId="{D4CAF2CA-D84F-4A2D-9899-362114B44AD4}" type="sibTrans" cxnId="{39CE2163-920A-4856-B1E2-863E6E4B11ED}">
      <dgm:prSet/>
      <dgm:spPr/>
      <dgm:t>
        <a:bodyPr/>
        <a:lstStyle/>
        <a:p>
          <a:endParaRPr lang="ru-RU"/>
        </a:p>
      </dgm:t>
    </dgm:pt>
    <dgm:pt modelId="{76C37577-8A62-4123-9E3C-079C112BD9FD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совершенствование правовой основы для проведения оценки эффективности применения региональных налоговых льгот в целях их ежегодного мониторинга и актуализации, ежегодная оценка эффективности предоставляемых (планируемых к предоставлению) региональных и местных налоговых льгот, установление налоговых льгот на ограниченный период в зависимости от целевой направленности льготы, проведение анализа эффективности льготы для принятия решения о её возможном продлении, оценка общей величины и динамики налоговых расходов консолидированного бюджета области, установление моратория на новые льготы по налогам, зачисляемым в областной и местные бюджеты;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17B71E6E-0A36-47C3-8FB1-B20A30A000F0}" type="parTrans" cxnId="{014AD646-5A74-43FE-80E3-0BC4F370DEB8}">
      <dgm:prSet/>
      <dgm:spPr/>
      <dgm:t>
        <a:bodyPr/>
        <a:lstStyle/>
        <a:p>
          <a:endParaRPr lang="ru-RU"/>
        </a:p>
      </dgm:t>
    </dgm:pt>
    <dgm:pt modelId="{626B020C-2830-4B62-8942-6BB5649AD3D5}" type="sibTrans" cxnId="{014AD646-5A74-43FE-80E3-0BC4F370DEB8}">
      <dgm:prSet/>
      <dgm:spPr/>
      <dgm:t>
        <a:bodyPr/>
        <a:lstStyle/>
        <a:p>
          <a:endParaRPr lang="ru-RU"/>
        </a:p>
      </dgm:t>
    </dgm:pt>
    <dgm:pt modelId="{A272C9A6-3653-4623-B51C-EDBFBA13DAF8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ln>
          <a:noFill/>
        </a:ln>
        <a:effectLst>
          <a:outerShdw blurRad="149987" dist="250190" dir="8460000" algn="ctr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500000"/>
          </a:lightRig>
        </a:scene3d>
        <a:sp3d prstMaterial="metal">
          <a:bevelT w="88900" h="88900"/>
        </a:sp3d>
      </dgm:spPr>
      <dgm:t>
        <a:bodyPr/>
        <a:lstStyle/>
        <a:p>
          <a:r>
            <a:rPr lang="ru-RU" sz="1100" dirty="0" smtClean="0">
              <a:latin typeface="Times New Roman" pitchFamily="18" charset="0"/>
              <a:cs typeface="Times New Roman" pitchFamily="18" charset="0"/>
            </a:rPr>
            <a:t>дальнейшее повышение эффективности налогового администрирования и взаимодействия органов исполнительной власти области и органов местного самоуправления с территориальными органами федеральных органов исполнительной власти по выполнению мероприятий, направленных на повышение собираемости доходов и укрепление налоговой дисциплины налогоплательщиков, реализация мер по противодействию уклонению от уплаты налогов и других обязательных платежей в бюджет, повышение уровня ответственности главных администраторов доходов за качественное прогнозирование доходов бюджета и выполнение в полном объёме утверждённых годовых назначений по доходам областного бюджета и местных бюджетов</a:t>
          </a:r>
          <a:endParaRPr lang="ru-RU" sz="1100" dirty="0">
            <a:latin typeface="Times New Roman" pitchFamily="18" charset="0"/>
            <a:cs typeface="Times New Roman" pitchFamily="18" charset="0"/>
          </a:endParaRPr>
        </a:p>
      </dgm:t>
    </dgm:pt>
    <dgm:pt modelId="{088DE507-96AC-4966-9515-D7C6C4779543}" type="parTrans" cxnId="{127AF881-5DD0-43C7-A1F6-69EEEA67A40F}">
      <dgm:prSet/>
      <dgm:spPr/>
      <dgm:t>
        <a:bodyPr/>
        <a:lstStyle/>
        <a:p>
          <a:endParaRPr lang="ru-RU"/>
        </a:p>
      </dgm:t>
    </dgm:pt>
    <dgm:pt modelId="{5891DF67-E5F2-45FE-BEF3-EC49062D68AD}" type="sibTrans" cxnId="{127AF881-5DD0-43C7-A1F6-69EEEA67A40F}">
      <dgm:prSet/>
      <dgm:spPr/>
      <dgm:t>
        <a:bodyPr/>
        <a:lstStyle/>
        <a:p>
          <a:endParaRPr lang="ru-RU"/>
        </a:p>
      </dgm:t>
    </dgm:pt>
    <dgm:pt modelId="{F2055D29-55F5-4FEE-A9BB-D868CD050ECA}" type="pres">
      <dgm:prSet presAssocID="{B9D2EBBF-87C9-4124-A017-5302ED6FD0F8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F1F02321-C002-4F02-8AF7-6CDF81BF0211}" type="pres">
      <dgm:prSet presAssocID="{B9D2EBBF-87C9-4124-A017-5302ED6FD0F8}" presName="pyramid" presStyleLbl="node1" presStyleIdx="0" presStyleCnt="1" custScaleX="140918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endParaRPr lang="ru-RU"/>
        </a:p>
      </dgm:t>
    </dgm:pt>
    <dgm:pt modelId="{8F043AFF-58C0-40F5-B543-043B643AFAE9}" type="pres">
      <dgm:prSet presAssocID="{B9D2EBBF-87C9-4124-A017-5302ED6FD0F8}" presName="theList" presStyleCnt="0"/>
      <dgm:spPr/>
    </dgm:pt>
    <dgm:pt modelId="{98B37EF8-10D2-4DAE-9047-5326D2E5AD05}" type="pres">
      <dgm:prSet presAssocID="{4CF56B6E-95D4-4088-919C-BEEADE3E8F27}" presName="aNode" presStyleLbl="fgAcc1" presStyleIdx="0" presStyleCnt="6" custScaleX="203967" custScaleY="459070" custLinFactY="-75254" custLinFactNeighborX="71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66F79A-47BB-46E4-979D-8A10984879B0}" type="pres">
      <dgm:prSet presAssocID="{4CF56B6E-95D4-4088-919C-BEEADE3E8F27}" presName="aSpace" presStyleCnt="0"/>
      <dgm:spPr/>
    </dgm:pt>
    <dgm:pt modelId="{FA98055E-ECD9-4379-BC47-66FB7DA02700}" type="pres">
      <dgm:prSet presAssocID="{54655ACB-DBDB-433D-A626-01FCEEB11A4A}" presName="aNode" presStyleLbl="fgAcc1" presStyleIdx="1" presStyleCnt="6" custScaleX="199409" custScaleY="172730" custLinFactY="-50702" custLinFactNeighborX="1104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61BF6B-6ECF-441B-B78C-45D8B0A8DC68}" type="pres">
      <dgm:prSet presAssocID="{54655ACB-DBDB-433D-A626-01FCEEB11A4A}" presName="aSpace" presStyleCnt="0"/>
      <dgm:spPr/>
    </dgm:pt>
    <dgm:pt modelId="{D2310590-AB02-4E0D-8522-431896CC4E32}" type="pres">
      <dgm:prSet presAssocID="{7705B2C7-6A0F-4436-9C5F-FD5F8FB0F83E}" presName="aNode" presStyleLbl="fgAcc1" presStyleIdx="2" presStyleCnt="6" custScaleX="197202" custScaleY="221669" custLinFactY="-17558" custLinFactNeighborX="1212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4845DB-50E1-4138-84C2-9EF94EB0775E}" type="pres">
      <dgm:prSet presAssocID="{7705B2C7-6A0F-4436-9C5F-FD5F8FB0F83E}" presName="aSpace" presStyleCnt="0"/>
      <dgm:spPr/>
    </dgm:pt>
    <dgm:pt modelId="{0EF0E2BB-2308-472F-BE69-210518499275}" type="pres">
      <dgm:prSet presAssocID="{57A1C7F9-5EF6-4521-808E-4A0923954DA1}" presName="aNode" presStyleLbl="fgAcc1" presStyleIdx="3" presStyleCnt="6" custScaleX="200072" custScaleY="185389" custLinFactNeighborX="1912" custLinFactNeighborY="-404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8835A1-E137-4881-BBE2-22C8D9B2F1AD}" type="pres">
      <dgm:prSet presAssocID="{57A1C7F9-5EF6-4521-808E-4A0923954DA1}" presName="aSpace" presStyleCnt="0"/>
      <dgm:spPr/>
    </dgm:pt>
    <dgm:pt modelId="{FD8179CF-BB3C-4CBD-AE42-597715594479}" type="pres">
      <dgm:prSet presAssocID="{76C37577-8A62-4123-9E3C-079C112BD9FD}" presName="aNode" presStyleLbl="fgAcc1" presStyleIdx="4" presStyleCnt="6" custScaleX="204992" custScaleY="401699" custLinFactY="64166" custLinFactNeighborX="509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1D3588-BCDA-428D-8E70-64F89D1E9D4E}" type="pres">
      <dgm:prSet presAssocID="{76C37577-8A62-4123-9E3C-079C112BD9FD}" presName="aSpace" presStyleCnt="0"/>
      <dgm:spPr/>
    </dgm:pt>
    <dgm:pt modelId="{99992862-921E-44D0-BFA5-EAB413404C63}" type="pres">
      <dgm:prSet presAssocID="{A272C9A6-3653-4623-B51C-EDBFBA13DAF8}" presName="aNode" presStyleLbl="fgAcc1" presStyleIdx="5" presStyleCnt="6" custScaleX="206076" custScaleY="605348" custLinFactY="100000" custLinFactNeighborX="-644" custLinFactNeighborY="1773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E42539-E8CF-4E00-9C77-E31D491889BE}" type="pres">
      <dgm:prSet presAssocID="{A272C9A6-3653-4623-B51C-EDBFBA13DAF8}" presName="aSpace" presStyleCnt="0"/>
      <dgm:spPr/>
    </dgm:pt>
  </dgm:ptLst>
  <dgm:cxnLst>
    <dgm:cxn modelId="{6692D224-3DF9-4DF7-A9D1-FBD3A9079D20}" srcId="{B9D2EBBF-87C9-4124-A017-5302ED6FD0F8}" destId="{4CF56B6E-95D4-4088-919C-BEEADE3E8F27}" srcOrd="0" destOrd="0" parTransId="{F8588979-D94B-4BC2-8825-15BE5A1F60B0}" sibTransId="{8B9BBBAD-4873-4465-B894-DFE1A221DAA3}"/>
    <dgm:cxn modelId="{B55CFFC7-F616-444E-BAAD-4823C77EA369}" type="presOf" srcId="{4CF56B6E-95D4-4088-919C-BEEADE3E8F27}" destId="{98B37EF8-10D2-4DAE-9047-5326D2E5AD05}" srcOrd="0" destOrd="0" presId="urn:microsoft.com/office/officeart/2005/8/layout/pyramid2"/>
    <dgm:cxn modelId="{39CE2163-920A-4856-B1E2-863E6E4B11ED}" srcId="{B9D2EBBF-87C9-4124-A017-5302ED6FD0F8}" destId="{57A1C7F9-5EF6-4521-808E-4A0923954DA1}" srcOrd="3" destOrd="0" parTransId="{8D2C98AE-920F-4373-ACBC-1C7C0391CA39}" sibTransId="{D4CAF2CA-D84F-4A2D-9899-362114B44AD4}"/>
    <dgm:cxn modelId="{F7B69EDA-F90F-471E-982A-B964944AE8C4}" srcId="{B9D2EBBF-87C9-4124-A017-5302ED6FD0F8}" destId="{54655ACB-DBDB-433D-A626-01FCEEB11A4A}" srcOrd="1" destOrd="0" parTransId="{A5E62549-F048-4157-8485-509001E4A0E4}" sibTransId="{AEBAF5ED-CBE3-49B9-AD94-78EB0358D4AF}"/>
    <dgm:cxn modelId="{127AF881-5DD0-43C7-A1F6-69EEEA67A40F}" srcId="{B9D2EBBF-87C9-4124-A017-5302ED6FD0F8}" destId="{A272C9A6-3653-4623-B51C-EDBFBA13DAF8}" srcOrd="5" destOrd="0" parTransId="{088DE507-96AC-4966-9515-D7C6C4779543}" sibTransId="{5891DF67-E5F2-45FE-BEF3-EC49062D68AD}"/>
    <dgm:cxn modelId="{175237F3-506B-4E0C-B202-768B1F14D74A}" type="presOf" srcId="{7705B2C7-6A0F-4436-9C5F-FD5F8FB0F83E}" destId="{D2310590-AB02-4E0D-8522-431896CC4E32}" srcOrd="0" destOrd="0" presId="urn:microsoft.com/office/officeart/2005/8/layout/pyramid2"/>
    <dgm:cxn modelId="{3DD1AE8B-9750-4499-BC92-66D4ED798D8D}" type="presOf" srcId="{A272C9A6-3653-4623-B51C-EDBFBA13DAF8}" destId="{99992862-921E-44D0-BFA5-EAB413404C63}" srcOrd="0" destOrd="0" presId="urn:microsoft.com/office/officeart/2005/8/layout/pyramid2"/>
    <dgm:cxn modelId="{3A1119B2-709C-4DBF-84CC-C8C101771FFE}" type="presOf" srcId="{54655ACB-DBDB-433D-A626-01FCEEB11A4A}" destId="{FA98055E-ECD9-4379-BC47-66FB7DA02700}" srcOrd="0" destOrd="0" presId="urn:microsoft.com/office/officeart/2005/8/layout/pyramid2"/>
    <dgm:cxn modelId="{CF61E10F-F78C-41C1-B75C-E37C90C0D4FB}" type="presOf" srcId="{57A1C7F9-5EF6-4521-808E-4A0923954DA1}" destId="{0EF0E2BB-2308-472F-BE69-210518499275}" srcOrd="0" destOrd="0" presId="urn:microsoft.com/office/officeart/2005/8/layout/pyramid2"/>
    <dgm:cxn modelId="{014AD646-5A74-43FE-80E3-0BC4F370DEB8}" srcId="{B9D2EBBF-87C9-4124-A017-5302ED6FD0F8}" destId="{76C37577-8A62-4123-9E3C-079C112BD9FD}" srcOrd="4" destOrd="0" parTransId="{17B71E6E-0A36-47C3-8FB1-B20A30A000F0}" sibTransId="{626B020C-2830-4B62-8942-6BB5649AD3D5}"/>
    <dgm:cxn modelId="{AD1DAC18-2522-4A17-86E4-0DA040B7A7E2}" type="presOf" srcId="{B9D2EBBF-87C9-4124-A017-5302ED6FD0F8}" destId="{F2055D29-55F5-4FEE-A9BB-D868CD050ECA}" srcOrd="0" destOrd="0" presId="urn:microsoft.com/office/officeart/2005/8/layout/pyramid2"/>
    <dgm:cxn modelId="{D5468C9B-29F6-4CAD-801F-D82BD32FD226}" srcId="{B9D2EBBF-87C9-4124-A017-5302ED6FD0F8}" destId="{7705B2C7-6A0F-4436-9C5F-FD5F8FB0F83E}" srcOrd="2" destOrd="0" parTransId="{9646CD24-31FE-458B-B972-4307DE3A3D47}" sibTransId="{54C5F1A9-356C-46C9-AA2B-1F7EDE057B80}"/>
    <dgm:cxn modelId="{A144C05E-55BA-43FE-981D-ACDA184DC160}" type="presOf" srcId="{76C37577-8A62-4123-9E3C-079C112BD9FD}" destId="{FD8179CF-BB3C-4CBD-AE42-597715594479}" srcOrd="0" destOrd="0" presId="urn:microsoft.com/office/officeart/2005/8/layout/pyramid2"/>
    <dgm:cxn modelId="{C439BADE-A2FB-4C9B-BAED-102C7F6528E7}" type="presParOf" srcId="{F2055D29-55F5-4FEE-A9BB-D868CD050ECA}" destId="{F1F02321-C002-4F02-8AF7-6CDF81BF0211}" srcOrd="0" destOrd="0" presId="urn:microsoft.com/office/officeart/2005/8/layout/pyramid2"/>
    <dgm:cxn modelId="{B6133934-7800-4423-9530-B3B562788A83}" type="presParOf" srcId="{F2055D29-55F5-4FEE-A9BB-D868CD050ECA}" destId="{8F043AFF-58C0-40F5-B543-043B643AFAE9}" srcOrd="1" destOrd="0" presId="urn:microsoft.com/office/officeart/2005/8/layout/pyramid2"/>
    <dgm:cxn modelId="{4B2AA0F0-EAE7-4137-B805-CE4DECE9A694}" type="presParOf" srcId="{8F043AFF-58C0-40F5-B543-043B643AFAE9}" destId="{98B37EF8-10D2-4DAE-9047-5326D2E5AD05}" srcOrd="0" destOrd="0" presId="urn:microsoft.com/office/officeart/2005/8/layout/pyramid2"/>
    <dgm:cxn modelId="{2894A1A6-4042-4AA3-8D91-AAF576E0D96B}" type="presParOf" srcId="{8F043AFF-58C0-40F5-B543-043B643AFAE9}" destId="{9066F79A-47BB-46E4-979D-8A10984879B0}" srcOrd="1" destOrd="0" presId="urn:microsoft.com/office/officeart/2005/8/layout/pyramid2"/>
    <dgm:cxn modelId="{8B2EC4C6-E5B5-494B-8D15-C4258088B343}" type="presParOf" srcId="{8F043AFF-58C0-40F5-B543-043B643AFAE9}" destId="{FA98055E-ECD9-4379-BC47-66FB7DA02700}" srcOrd="2" destOrd="0" presId="urn:microsoft.com/office/officeart/2005/8/layout/pyramid2"/>
    <dgm:cxn modelId="{D0C8E8D5-40F3-4D20-AA1B-23CEF29C9ADA}" type="presParOf" srcId="{8F043AFF-58C0-40F5-B543-043B643AFAE9}" destId="{0261BF6B-6ECF-441B-B78C-45D8B0A8DC68}" srcOrd="3" destOrd="0" presId="urn:microsoft.com/office/officeart/2005/8/layout/pyramid2"/>
    <dgm:cxn modelId="{869862A4-BDBE-470E-A12F-1DC09E69E0AB}" type="presParOf" srcId="{8F043AFF-58C0-40F5-B543-043B643AFAE9}" destId="{D2310590-AB02-4E0D-8522-431896CC4E32}" srcOrd="4" destOrd="0" presId="urn:microsoft.com/office/officeart/2005/8/layout/pyramid2"/>
    <dgm:cxn modelId="{0013FF01-24EB-4B11-8177-D690D4665251}" type="presParOf" srcId="{8F043AFF-58C0-40F5-B543-043B643AFAE9}" destId="{5E4845DB-50E1-4138-84C2-9EF94EB0775E}" srcOrd="5" destOrd="0" presId="urn:microsoft.com/office/officeart/2005/8/layout/pyramid2"/>
    <dgm:cxn modelId="{65EBDEDC-BC9F-430F-B006-3F8D8ACFCA1C}" type="presParOf" srcId="{8F043AFF-58C0-40F5-B543-043B643AFAE9}" destId="{0EF0E2BB-2308-472F-BE69-210518499275}" srcOrd="6" destOrd="0" presId="urn:microsoft.com/office/officeart/2005/8/layout/pyramid2"/>
    <dgm:cxn modelId="{533DB5F9-BF48-4C40-A0C0-3FF065CE2A28}" type="presParOf" srcId="{8F043AFF-58C0-40F5-B543-043B643AFAE9}" destId="{D88835A1-E137-4881-BBE2-22C8D9B2F1AD}" srcOrd="7" destOrd="0" presId="urn:microsoft.com/office/officeart/2005/8/layout/pyramid2"/>
    <dgm:cxn modelId="{FE8E4321-7C56-49B4-853E-0F9CAE087819}" type="presParOf" srcId="{8F043AFF-58C0-40F5-B543-043B643AFAE9}" destId="{FD8179CF-BB3C-4CBD-AE42-597715594479}" srcOrd="8" destOrd="0" presId="urn:microsoft.com/office/officeart/2005/8/layout/pyramid2"/>
    <dgm:cxn modelId="{76F5157B-787A-49D8-8585-EDD4A559C206}" type="presParOf" srcId="{8F043AFF-58C0-40F5-B543-043B643AFAE9}" destId="{AA1D3588-BCDA-428D-8E70-64F89D1E9D4E}" srcOrd="9" destOrd="0" presId="urn:microsoft.com/office/officeart/2005/8/layout/pyramid2"/>
    <dgm:cxn modelId="{F03E0419-BC58-43FD-AD34-643C9A9DB427}" type="presParOf" srcId="{8F043AFF-58C0-40F5-B543-043B643AFAE9}" destId="{99992862-921E-44D0-BFA5-EAB413404C63}" srcOrd="10" destOrd="0" presId="urn:microsoft.com/office/officeart/2005/8/layout/pyramid2"/>
    <dgm:cxn modelId="{5E6D0187-E11A-4967-843F-0B7394E13678}" type="presParOf" srcId="{8F043AFF-58C0-40F5-B543-043B643AFAE9}" destId="{06E42539-E8CF-4E00-9C77-E31D491889BE}" srcOrd="11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E5A031-A35F-43EC-9336-273B0F0E7A71}" type="doc">
      <dgm:prSet loTypeId="urn:microsoft.com/office/officeart/2005/8/layout/hProcess6" loCatId="process" qsTypeId="urn:microsoft.com/office/officeart/2005/8/quickstyle/simple1" qsCatId="simple" csTypeId="urn:microsoft.com/office/officeart/2005/8/colors/accent5_4" csCatId="accent5" phldr="1"/>
      <dgm:spPr/>
      <dgm:t>
        <a:bodyPr/>
        <a:lstStyle/>
        <a:p>
          <a:endParaRPr lang="ru-RU"/>
        </a:p>
      </dgm:t>
    </dgm:pt>
    <dgm:pt modelId="{76C42F4B-0BD9-4937-A405-7B6D6D6252BB}">
      <dgm:prSet custT="1"/>
      <dgm:spPr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190500" dist="228600" dir="2700000" algn="ctr">
            <a:srgbClr val="000000">
              <a:alpha val="30000"/>
            </a:srgbClr>
          </a:outerShdw>
        </a:effectLst>
        <a:scene3d>
          <a:camera prst="orthographicFront">
            <a:rot lat="0" lon="0" rev="0"/>
          </a:camera>
          <a:lightRig rig="glow" dir="t">
            <a:rot lat="0" lon="0" rev="4800000"/>
          </a:lightRig>
        </a:scene3d>
        <a:sp3d prstMaterial="matte">
          <a:bevelT w="127000" h="63500"/>
        </a:sp3d>
      </dgm:spPr>
      <dgm:t>
        <a:bodyPr vert="vert270"/>
        <a:lstStyle/>
        <a:p>
          <a:pPr rtl="0"/>
          <a:r>
            <a:rPr lang="ru-RU" sz="2300" b="1" i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rPr>
            <a:t>ОСНОВНЫЕ НАПРАВЛЕНИЯ НАЛОГОВОЙ ПОЛИТИКИ</a:t>
          </a:r>
          <a:endParaRPr lang="ru-RU" sz="2300" b="1" i="1" dirty="0">
            <a:solidFill>
              <a:schemeClr val="accent3">
                <a:lumMod val="75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  <a:cs typeface="Times New Roman" pitchFamily="18" charset="0"/>
          </a:endParaRPr>
        </a:p>
      </dgm:t>
    </dgm:pt>
    <dgm:pt modelId="{08981262-E8BC-4CD4-9F8D-805C7BA880AA}" type="parTrans" cxnId="{E552FAF4-3A4C-4E42-A4AE-71348AB54C4C}">
      <dgm:prSet/>
      <dgm:spPr/>
      <dgm:t>
        <a:bodyPr/>
        <a:lstStyle/>
        <a:p>
          <a:endParaRPr lang="ru-RU"/>
        </a:p>
      </dgm:t>
    </dgm:pt>
    <dgm:pt modelId="{E5DA25F5-2552-4CD1-ABC5-9B6BF59A73B0}" type="sibTrans" cxnId="{E552FAF4-3A4C-4E42-A4AE-71348AB54C4C}">
      <dgm:prSet/>
      <dgm:spPr/>
      <dgm:t>
        <a:bodyPr/>
        <a:lstStyle/>
        <a:p>
          <a:endParaRPr lang="ru-RU"/>
        </a:p>
      </dgm:t>
    </dgm:pt>
    <dgm:pt modelId="{B93294D1-484D-4A25-9DB2-BD3B58757F5E}" type="pres">
      <dgm:prSet presAssocID="{96E5A031-A35F-43EC-9336-273B0F0E7A71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067D17-9BE2-4CE1-918A-6FDD63AE89C1}" type="pres">
      <dgm:prSet presAssocID="{76C42F4B-0BD9-4937-A405-7B6D6D6252BB}" presName="compNode" presStyleCnt="0"/>
      <dgm:spPr/>
    </dgm:pt>
    <dgm:pt modelId="{86CE1A9F-D487-4853-BBF2-FF3D26A4E1EC}" type="pres">
      <dgm:prSet presAssocID="{76C42F4B-0BD9-4937-A405-7B6D6D6252BB}" presName="noGeometry" presStyleCnt="0"/>
      <dgm:spPr/>
    </dgm:pt>
    <dgm:pt modelId="{0F57C8B8-3757-441F-AAFB-7473FB704BBD}" type="pres">
      <dgm:prSet presAssocID="{76C42F4B-0BD9-4937-A405-7B6D6D6252BB}" presName="childTextVisible" presStyleLbl="bgAccFollowNode1" presStyleIdx="0" presStyleCnt="1" custScaleX="90961" custScaleY="56178" custLinFactNeighborX="14214" custLinFactNeighborY="5107">
        <dgm:presLayoutVars>
          <dgm:bulletEnabled val="1"/>
        </dgm:presLayoutVars>
      </dgm:prSet>
      <dgm:spPr>
        <a:solidFill>
          <a:schemeClr val="accent1">
            <a:lumMod val="50000"/>
            <a:alpha val="90000"/>
          </a:schemeClr>
        </a:solidFill>
        <a:scene3d>
          <a:camera prst="orthographicFront"/>
          <a:lightRig rig="threePt" dir="t"/>
        </a:scene3d>
        <a:sp3d>
          <a:bevelT w="114300" prst="artDeco"/>
        </a:sp3d>
      </dgm:spPr>
      <dgm:t>
        <a:bodyPr/>
        <a:lstStyle/>
        <a:p>
          <a:endParaRPr lang="ru-RU"/>
        </a:p>
      </dgm:t>
    </dgm:pt>
    <dgm:pt modelId="{42C35601-4F23-4776-AE42-850E7FACE6A0}" type="pres">
      <dgm:prSet presAssocID="{76C42F4B-0BD9-4937-A405-7B6D6D6252BB}" presName="childTextHidden" presStyleLbl="bgAccFollowNode1" presStyleIdx="0" presStyleCnt="1"/>
      <dgm:spPr/>
    </dgm:pt>
    <dgm:pt modelId="{75597F83-82E6-4641-B29F-BD7924AD5A9F}" type="pres">
      <dgm:prSet presAssocID="{76C42F4B-0BD9-4937-A405-7B6D6D6252BB}" presName="parentText" presStyleLbl="node1" presStyleIdx="0" presStyleCnt="1" custScaleX="156122" custScaleY="513693" custLinFactNeighborX="-100" custLinFactNeighborY="827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1053A1-48DA-4EE9-A056-3D4E3DA62E29}" type="presOf" srcId="{76C42F4B-0BD9-4937-A405-7B6D6D6252BB}" destId="{75597F83-82E6-4641-B29F-BD7924AD5A9F}" srcOrd="0" destOrd="0" presId="urn:microsoft.com/office/officeart/2005/8/layout/hProcess6"/>
    <dgm:cxn modelId="{48C605AF-B1A9-4BD4-9DCE-837D9F975BC5}" type="presOf" srcId="{96E5A031-A35F-43EC-9336-273B0F0E7A71}" destId="{B93294D1-484D-4A25-9DB2-BD3B58757F5E}" srcOrd="0" destOrd="0" presId="urn:microsoft.com/office/officeart/2005/8/layout/hProcess6"/>
    <dgm:cxn modelId="{E552FAF4-3A4C-4E42-A4AE-71348AB54C4C}" srcId="{96E5A031-A35F-43EC-9336-273B0F0E7A71}" destId="{76C42F4B-0BD9-4937-A405-7B6D6D6252BB}" srcOrd="0" destOrd="0" parTransId="{08981262-E8BC-4CD4-9F8D-805C7BA880AA}" sibTransId="{E5DA25F5-2552-4CD1-ABC5-9B6BF59A73B0}"/>
    <dgm:cxn modelId="{762CCABC-7CB3-435A-8579-40DF6DF46D68}" type="presParOf" srcId="{B93294D1-484D-4A25-9DB2-BD3B58757F5E}" destId="{46067D17-9BE2-4CE1-918A-6FDD63AE89C1}" srcOrd="0" destOrd="0" presId="urn:microsoft.com/office/officeart/2005/8/layout/hProcess6"/>
    <dgm:cxn modelId="{E6E9E6C1-4D92-4FB9-83A0-93FD377194B0}" type="presParOf" srcId="{46067D17-9BE2-4CE1-918A-6FDD63AE89C1}" destId="{86CE1A9F-D487-4853-BBF2-FF3D26A4E1EC}" srcOrd="0" destOrd="0" presId="urn:microsoft.com/office/officeart/2005/8/layout/hProcess6"/>
    <dgm:cxn modelId="{F8A02E3E-4934-4A3A-A2AF-E6073121A0C4}" type="presParOf" srcId="{46067D17-9BE2-4CE1-918A-6FDD63AE89C1}" destId="{0F57C8B8-3757-441F-AAFB-7473FB704BBD}" srcOrd="1" destOrd="0" presId="urn:microsoft.com/office/officeart/2005/8/layout/hProcess6"/>
    <dgm:cxn modelId="{253A2AC5-CB44-44AC-843C-1CD8CB7484EF}" type="presParOf" srcId="{46067D17-9BE2-4CE1-918A-6FDD63AE89C1}" destId="{42C35601-4F23-4776-AE42-850E7FACE6A0}" srcOrd="2" destOrd="0" presId="urn:microsoft.com/office/officeart/2005/8/layout/hProcess6"/>
    <dgm:cxn modelId="{53051F96-CDAD-4C34-9CE4-C0620A0B58D9}" type="presParOf" srcId="{46067D17-9BE2-4CE1-918A-6FDD63AE89C1}" destId="{75597F83-82E6-4641-B29F-BD7924AD5A9F}" srcOrd="3" destOrd="0" presId="urn:microsoft.com/office/officeart/2005/8/layout/hProcess6"/>
  </dgm:cxnLst>
  <dgm:bg/>
  <dgm:whole/>
  <dgm:extLst>
    <a:ext uri="http://schemas.microsoft.com/office/drawing/2008/diagram">
      <dsp:dataModelExt xmlns=""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F566B9-8AF9-49FF-A7FD-B6A95AA66BE3}" type="doc">
      <dgm:prSet loTypeId="urn:microsoft.com/office/officeart/2005/8/layout/radial1" loCatId="cycle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8EE305AB-AB86-404C-A853-187AB3A907E4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Доходы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DCBD1BDF-A47A-47F9-A7D2-6FC1D6AF6712}" type="parTrans" cxnId="{0BA00CC7-B297-4596-872A-9AFE31CCCC9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BA49604-F2D5-49FD-9637-80BDE1C77B05}" type="sibTrans" cxnId="{0BA00CC7-B297-4596-872A-9AFE31CCCC98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AE1F2C1-AFDD-4CF1-9FCE-D820A8947D6C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Налоговые доходы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44D73F25-CA67-4FA5-92CA-0E62CD8FB4D4}" type="parTrans" cxnId="{D0E57371-C27D-4C64-88FA-EF47637787B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FADD10C5-D981-4E1E-81FE-396EFF43C9F8}" type="sibTrans" cxnId="{D0E57371-C27D-4C64-88FA-EF47637787B7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4A4374A7-F084-4944-852A-744EE5F45CF4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Неналоговые доходы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34E0081A-663C-411E-A9EB-6447B611D176}" type="parTrans" cxnId="{3822546C-8505-4109-B214-F560FEEE7F3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BA38C1AE-BD98-4A69-A0B8-57F0F5E92355}" type="sibTrans" cxnId="{3822546C-8505-4109-B214-F560FEEE7F3A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EF212507-F787-434B-9F7C-2B09D84B9F0B}">
      <dgm:prSet phldrT="[Текст]"/>
      <dgm:spPr/>
      <dgm:t>
        <a:bodyPr/>
        <a:lstStyle/>
        <a:p>
          <a:r>
            <a:rPr lang="ru-RU" dirty="0" smtClean="0">
              <a:latin typeface="Arial" pitchFamily="34" charset="0"/>
              <a:cs typeface="Arial" pitchFamily="34" charset="0"/>
            </a:rPr>
            <a:t>Безвозмездные поступления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9FAF67A9-1FCB-4F6E-A93F-4D5C952A315A}" type="parTrans" cxnId="{9CAF42C0-CE97-40BD-B740-1B475C84283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ACF06FD0-A2DA-4605-A4BE-C20C10B7DD2A}" type="sibTrans" cxnId="{9CAF42C0-CE97-40BD-B740-1B475C842835}">
      <dgm:prSet/>
      <dgm:spPr/>
      <dgm:t>
        <a:bodyPr/>
        <a:lstStyle/>
        <a:p>
          <a:endParaRPr lang="ru-RU">
            <a:latin typeface="Arial" pitchFamily="34" charset="0"/>
            <a:cs typeface="Arial" pitchFamily="34" charset="0"/>
          </a:endParaRPr>
        </a:p>
      </dgm:t>
    </dgm:pt>
    <dgm:pt modelId="{CDB86580-581F-4DBB-92F1-F651EA9D1168}" type="pres">
      <dgm:prSet presAssocID="{C7F566B9-8AF9-49FF-A7FD-B6A95AA66BE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D07B1B-C423-48CF-958D-3A3807B0840E}" type="pres">
      <dgm:prSet presAssocID="{8EE305AB-AB86-404C-A853-187AB3A907E4}" presName="centerShape" presStyleLbl="node0" presStyleIdx="0" presStyleCnt="1"/>
      <dgm:spPr/>
      <dgm:t>
        <a:bodyPr/>
        <a:lstStyle/>
        <a:p>
          <a:endParaRPr lang="ru-RU"/>
        </a:p>
      </dgm:t>
    </dgm:pt>
    <dgm:pt modelId="{460E453D-92F3-4E76-B697-18ACC2757C2E}" type="pres">
      <dgm:prSet presAssocID="{44D73F25-CA67-4FA5-92CA-0E62CD8FB4D4}" presName="Name9" presStyleLbl="parChTrans1D2" presStyleIdx="0" presStyleCnt="3"/>
      <dgm:spPr/>
      <dgm:t>
        <a:bodyPr/>
        <a:lstStyle/>
        <a:p>
          <a:endParaRPr lang="ru-RU"/>
        </a:p>
      </dgm:t>
    </dgm:pt>
    <dgm:pt modelId="{E84C79FF-9EF2-46D6-833F-0EF09E2697E6}" type="pres">
      <dgm:prSet presAssocID="{44D73F25-CA67-4FA5-92CA-0E62CD8FB4D4}" presName="connTx" presStyleLbl="parChTrans1D2" presStyleIdx="0" presStyleCnt="3"/>
      <dgm:spPr/>
      <dgm:t>
        <a:bodyPr/>
        <a:lstStyle/>
        <a:p>
          <a:endParaRPr lang="ru-RU"/>
        </a:p>
      </dgm:t>
    </dgm:pt>
    <dgm:pt modelId="{6EC96C9E-4855-4B91-B03C-BE3F531F93CE}" type="pres">
      <dgm:prSet presAssocID="{EAE1F2C1-AFDD-4CF1-9FCE-D820A8947D6C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C1BD4-5CEC-4953-84EB-D3B7C1F328EC}" type="pres">
      <dgm:prSet presAssocID="{34E0081A-663C-411E-A9EB-6447B611D176}" presName="Name9" presStyleLbl="parChTrans1D2" presStyleIdx="1" presStyleCnt="3"/>
      <dgm:spPr/>
      <dgm:t>
        <a:bodyPr/>
        <a:lstStyle/>
        <a:p>
          <a:endParaRPr lang="ru-RU"/>
        </a:p>
      </dgm:t>
    </dgm:pt>
    <dgm:pt modelId="{2A9AD493-18DF-42B7-8E1E-A7799D9B1FD9}" type="pres">
      <dgm:prSet presAssocID="{34E0081A-663C-411E-A9EB-6447B611D176}" presName="connTx" presStyleLbl="parChTrans1D2" presStyleIdx="1" presStyleCnt="3"/>
      <dgm:spPr/>
      <dgm:t>
        <a:bodyPr/>
        <a:lstStyle/>
        <a:p>
          <a:endParaRPr lang="ru-RU"/>
        </a:p>
      </dgm:t>
    </dgm:pt>
    <dgm:pt modelId="{B4E149BB-7D7B-4A63-B28D-BC546C6741D3}" type="pres">
      <dgm:prSet presAssocID="{4A4374A7-F084-4944-852A-744EE5F45CF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3475A-D1D1-4EA0-BFE9-6578DF1DA1C8}" type="pres">
      <dgm:prSet presAssocID="{9FAF67A9-1FCB-4F6E-A93F-4D5C952A315A}" presName="Name9" presStyleLbl="parChTrans1D2" presStyleIdx="2" presStyleCnt="3"/>
      <dgm:spPr/>
      <dgm:t>
        <a:bodyPr/>
        <a:lstStyle/>
        <a:p>
          <a:endParaRPr lang="ru-RU"/>
        </a:p>
      </dgm:t>
    </dgm:pt>
    <dgm:pt modelId="{45FF75B3-7BDF-470F-BCA5-55CE838E21FB}" type="pres">
      <dgm:prSet presAssocID="{9FAF67A9-1FCB-4F6E-A93F-4D5C952A315A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66EBE4A-7A86-49AC-8E85-48C827234E07}" type="pres">
      <dgm:prSet presAssocID="{EF212507-F787-434B-9F7C-2B09D84B9F0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4F693A-E169-4725-9564-E3DDD27B8494}" type="presOf" srcId="{8EE305AB-AB86-404C-A853-187AB3A907E4}" destId="{4ED07B1B-C423-48CF-958D-3A3807B0840E}" srcOrd="0" destOrd="0" presId="urn:microsoft.com/office/officeart/2005/8/layout/radial1"/>
    <dgm:cxn modelId="{66E46685-A20E-42D4-91D9-2F1A0295175B}" type="presOf" srcId="{9FAF67A9-1FCB-4F6E-A93F-4D5C952A315A}" destId="{17F3475A-D1D1-4EA0-BFE9-6578DF1DA1C8}" srcOrd="0" destOrd="0" presId="urn:microsoft.com/office/officeart/2005/8/layout/radial1"/>
    <dgm:cxn modelId="{A6D36C0C-0B9A-4256-A107-3A2826EA1DF2}" type="presOf" srcId="{EF212507-F787-434B-9F7C-2B09D84B9F0B}" destId="{666EBE4A-7A86-49AC-8E85-48C827234E07}" srcOrd="0" destOrd="0" presId="urn:microsoft.com/office/officeart/2005/8/layout/radial1"/>
    <dgm:cxn modelId="{9D3F5A37-9D1B-4CC8-8447-3B3B45B3089C}" type="presOf" srcId="{44D73F25-CA67-4FA5-92CA-0E62CD8FB4D4}" destId="{460E453D-92F3-4E76-B697-18ACC2757C2E}" srcOrd="0" destOrd="0" presId="urn:microsoft.com/office/officeart/2005/8/layout/radial1"/>
    <dgm:cxn modelId="{EF08C682-E5C6-407A-8A71-BD13F4E1804A}" type="presOf" srcId="{4A4374A7-F084-4944-852A-744EE5F45CF4}" destId="{B4E149BB-7D7B-4A63-B28D-BC546C6741D3}" srcOrd="0" destOrd="0" presId="urn:microsoft.com/office/officeart/2005/8/layout/radial1"/>
    <dgm:cxn modelId="{7166BB4A-E5EA-4AFA-BEBE-5FAA3AFD5CC3}" type="presOf" srcId="{44D73F25-CA67-4FA5-92CA-0E62CD8FB4D4}" destId="{E84C79FF-9EF2-46D6-833F-0EF09E2697E6}" srcOrd="1" destOrd="0" presId="urn:microsoft.com/office/officeart/2005/8/layout/radial1"/>
    <dgm:cxn modelId="{0BA00CC7-B297-4596-872A-9AFE31CCCC98}" srcId="{C7F566B9-8AF9-49FF-A7FD-B6A95AA66BE3}" destId="{8EE305AB-AB86-404C-A853-187AB3A907E4}" srcOrd="0" destOrd="0" parTransId="{DCBD1BDF-A47A-47F9-A7D2-6FC1D6AF6712}" sibTransId="{CBA49604-F2D5-49FD-9637-80BDE1C77B05}"/>
    <dgm:cxn modelId="{823A71E6-B5C0-44CC-81CB-403F1073F417}" type="presOf" srcId="{9FAF67A9-1FCB-4F6E-A93F-4D5C952A315A}" destId="{45FF75B3-7BDF-470F-BCA5-55CE838E21FB}" srcOrd="1" destOrd="0" presId="urn:microsoft.com/office/officeart/2005/8/layout/radial1"/>
    <dgm:cxn modelId="{FAD1A0FC-46A3-408B-8A60-CDC43BD243C4}" type="presOf" srcId="{C7F566B9-8AF9-49FF-A7FD-B6A95AA66BE3}" destId="{CDB86580-581F-4DBB-92F1-F651EA9D1168}" srcOrd="0" destOrd="0" presId="urn:microsoft.com/office/officeart/2005/8/layout/radial1"/>
    <dgm:cxn modelId="{9CAF42C0-CE97-40BD-B740-1B475C842835}" srcId="{8EE305AB-AB86-404C-A853-187AB3A907E4}" destId="{EF212507-F787-434B-9F7C-2B09D84B9F0B}" srcOrd="2" destOrd="0" parTransId="{9FAF67A9-1FCB-4F6E-A93F-4D5C952A315A}" sibTransId="{ACF06FD0-A2DA-4605-A4BE-C20C10B7DD2A}"/>
    <dgm:cxn modelId="{D0E57371-C27D-4C64-88FA-EF47637787B7}" srcId="{8EE305AB-AB86-404C-A853-187AB3A907E4}" destId="{EAE1F2C1-AFDD-4CF1-9FCE-D820A8947D6C}" srcOrd="0" destOrd="0" parTransId="{44D73F25-CA67-4FA5-92CA-0E62CD8FB4D4}" sibTransId="{FADD10C5-D981-4E1E-81FE-396EFF43C9F8}"/>
    <dgm:cxn modelId="{360AEC3D-83C1-4639-977D-12962CBDB9CE}" type="presOf" srcId="{34E0081A-663C-411E-A9EB-6447B611D176}" destId="{5CBC1BD4-5CEC-4953-84EB-D3B7C1F328EC}" srcOrd="0" destOrd="0" presId="urn:microsoft.com/office/officeart/2005/8/layout/radial1"/>
    <dgm:cxn modelId="{A121F96D-D0F8-48ED-8D23-1C6AD73079CC}" type="presOf" srcId="{EAE1F2C1-AFDD-4CF1-9FCE-D820A8947D6C}" destId="{6EC96C9E-4855-4B91-B03C-BE3F531F93CE}" srcOrd="0" destOrd="0" presId="urn:microsoft.com/office/officeart/2005/8/layout/radial1"/>
    <dgm:cxn modelId="{0D95CE55-FF6B-4F81-AE19-37E4140573A3}" type="presOf" srcId="{34E0081A-663C-411E-A9EB-6447B611D176}" destId="{2A9AD493-18DF-42B7-8E1E-A7799D9B1FD9}" srcOrd="1" destOrd="0" presId="urn:microsoft.com/office/officeart/2005/8/layout/radial1"/>
    <dgm:cxn modelId="{3822546C-8505-4109-B214-F560FEEE7F3A}" srcId="{8EE305AB-AB86-404C-A853-187AB3A907E4}" destId="{4A4374A7-F084-4944-852A-744EE5F45CF4}" srcOrd="1" destOrd="0" parTransId="{34E0081A-663C-411E-A9EB-6447B611D176}" sibTransId="{BA38C1AE-BD98-4A69-A0B8-57F0F5E92355}"/>
    <dgm:cxn modelId="{35E2E255-50E1-4A5C-9BDB-919FB25FBA10}" type="presParOf" srcId="{CDB86580-581F-4DBB-92F1-F651EA9D1168}" destId="{4ED07B1B-C423-48CF-958D-3A3807B0840E}" srcOrd="0" destOrd="0" presId="urn:microsoft.com/office/officeart/2005/8/layout/radial1"/>
    <dgm:cxn modelId="{A9C4BE3B-703A-40BE-8EFD-8493465B1ED4}" type="presParOf" srcId="{CDB86580-581F-4DBB-92F1-F651EA9D1168}" destId="{460E453D-92F3-4E76-B697-18ACC2757C2E}" srcOrd="1" destOrd="0" presId="urn:microsoft.com/office/officeart/2005/8/layout/radial1"/>
    <dgm:cxn modelId="{3B317CDD-0D1C-46DA-864E-4D66E00745E8}" type="presParOf" srcId="{460E453D-92F3-4E76-B697-18ACC2757C2E}" destId="{E84C79FF-9EF2-46D6-833F-0EF09E2697E6}" srcOrd="0" destOrd="0" presId="urn:microsoft.com/office/officeart/2005/8/layout/radial1"/>
    <dgm:cxn modelId="{E846E167-2C4F-4710-A330-575619BB84A2}" type="presParOf" srcId="{CDB86580-581F-4DBB-92F1-F651EA9D1168}" destId="{6EC96C9E-4855-4B91-B03C-BE3F531F93CE}" srcOrd="2" destOrd="0" presId="urn:microsoft.com/office/officeart/2005/8/layout/radial1"/>
    <dgm:cxn modelId="{B818365F-DA4F-4C4E-B89C-9F95B7EE4A3A}" type="presParOf" srcId="{CDB86580-581F-4DBB-92F1-F651EA9D1168}" destId="{5CBC1BD4-5CEC-4953-84EB-D3B7C1F328EC}" srcOrd="3" destOrd="0" presId="urn:microsoft.com/office/officeart/2005/8/layout/radial1"/>
    <dgm:cxn modelId="{38A8D40A-9E99-4BD0-A82C-B2C63E0A4AB3}" type="presParOf" srcId="{5CBC1BD4-5CEC-4953-84EB-D3B7C1F328EC}" destId="{2A9AD493-18DF-42B7-8E1E-A7799D9B1FD9}" srcOrd="0" destOrd="0" presId="urn:microsoft.com/office/officeart/2005/8/layout/radial1"/>
    <dgm:cxn modelId="{9D534776-2376-41BD-8F95-E5E2D1FB2C56}" type="presParOf" srcId="{CDB86580-581F-4DBB-92F1-F651EA9D1168}" destId="{B4E149BB-7D7B-4A63-B28D-BC546C6741D3}" srcOrd="4" destOrd="0" presId="urn:microsoft.com/office/officeart/2005/8/layout/radial1"/>
    <dgm:cxn modelId="{8EF9B7D9-4208-4640-AAE2-921E22A64962}" type="presParOf" srcId="{CDB86580-581F-4DBB-92F1-F651EA9D1168}" destId="{17F3475A-D1D1-4EA0-BFE9-6578DF1DA1C8}" srcOrd="5" destOrd="0" presId="urn:microsoft.com/office/officeart/2005/8/layout/radial1"/>
    <dgm:cxn modelId="{1FE251AB-656A-4953-A02E-822A055DD92C}" type="presParOf" srcId="{17F3475A-D1D1-4EA0-BFE9-6578DF1DA1C8}" destId="{45FF75B3-7BDF-470F-BCA5-55CE838E21FB}" srcOrd="0" destOrd="0" presId="urn:microsoft.com/office/officeart/2005/8/layout/radial1"/>
    <dgm:cxn modelId="{6267E976-A10D-42E9-876F-2C1E3D020EFB}" type="presParOf" srcId="{CDB86580-581F-4DBB-92F1-F651EA9D1168}" destId="{666EBE4A-7A86-49AC-8E85-48C827234E07}" srcOrd="6" destOrd="0" presId="urn:microsoft.com/office/officeart/2005/8/layout/radial1"/>
  </dgm:cxnLst>
  <dgm:bg/>
  <dgm:whole/>
  <dgm:extLst>
    <a:ext uri="http://schemas.microsoft.com/office/drawing/2008/diagram">
      <dsp:dataModelExt xmlns=""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F367D4-B2FA-4903-9D2B-296EEEBA9815}" type="doc">
      <dgm:prSet loTypeId="urn:microsoft.com/office/officeart/2005/8/layout/hierarchy1" loCatId="hierarchy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A3AEA526-3F94-4383-BD3B-D536637EE8B1}">
      <dgm:prSet/>
      <dgm:spPr>
        <a:effectLst>
          <a:outerShdw blurRad="50800" dist="38100" dir="10800000" algn="r" rotWithShape="0">
            <a:prstClr val="black">
              <a:alpha val="40000"/>
            </a:prstClr>
          </a:outerShdw>
          <a:reflection blurRad="6350" stA="50000" endA="300" endPos="55000" dir="5400000" sy="-100000" algn="bl" rotWithShape="0"/>
        </a:effectLst>
      </dgm:spPr>
      <dgm:t>
        <a:bodyPr/>
        <a:lstStyle/>
        <a:p>
          <a:pPr rtl="0"/>
          <a:r>
            <a:rPr lang="ru-RU" b="1" u="sng" dirty="0" smtClean="0">
              <a:latin typeface="Times New Roman" pitchFamily="18" charset="0"/>
              <a:cs typeface="Times New Roman" pitchFamily="18" charset="0"/>
            </a:rPr>
            <a:t>БЮДЖЕТ</a:t>
          </a:r>
        </a:p>
        <a:p>
          <a:r>
            <a:rPr lang="ru-RU" b="1" u="sng" dirty="0" smtClean="0">
              <a:latin typeface="Times New Roman" pitchFamily="18" charset="0"/>
              <a:cs typeface="Times New Roman" pitchFamily="18" charset="0"/>
            </a:rPr>
            <a:t> </a:t>
          </a:r>
          <a:r>
            <a:rPr lang="ru-RU" b="1" u="sng" dirty="0" err="1" smtClean="0">
              <a:latin typeface="Times New Roman" pitchFamily="18" charset="0"/>
              <a:cs typeface="Times New Roman" pitchFamily="18" charset="0"/>
            </a:rPr>
            <a:t>Старолещинского</a:t>
          </a:r>
          <a:r>
            <a:rPr lang="ru-RU" b="1" u="sng" dirty="0" smtClean="0">
              <a:latin typeface="Times New Roman" pitchFamily="18" charset="0"/>
              <a:cs typeface="Times New Roman" pitchFamily="18" charset="0"/>
            </a:rPr>
            <a:t> сельсовета </a:t>
          </a:r>
          <a:r>
            <a:rPr lang="ru-RU" b="1" u="sng" dirty="0" err="1" smtClean="0">
              <a:latin typeface="Times New Roman" pitchFamily="18" charset="0"/>
              <a:cs typeface="Times New Roman" pitchFamily="18" charset="0"/>
            </a:rPr>
            <a:t>Солнцевского</a:t>
          </a:r>
          <a:r>
            <a:rPr lang="ru-RU" b="1" u="sng" dirty="0" smtClean="0">
              <a:latin typeface="Times New Roman" pitchFamily="18" charset="0"/>
              <a:cs typeface="Times New Roman" pitchFamily="18" charset="0"/>
            </a:rPr>
            <a:t>  района</a:t>
          </a:r>
          <a:endParaRPr lang="ru-RU" b="1" u="sng" dirty="0">
            <a:latin typeface="Times New Roman" pitchFamily="18" charset="0"/>
            <a:cs typeface="Times New Roman" pitchFamily="18" charset="0"/>
          </a:endParaRPr>
        </a:p>
      </dgm:t>
    </dgm:pt>
    <dgm:pt modelId="{BE49322F-6ECD-4BD4-B18C-767870C14057}" type="parTrans" cxnId="{39AEDD55-1288-478D-92E8-A2DA5DEFDB71}">
      <dgm:prSet/>
      <dgm:spPr/>
      <dgm:t>
        <a:bodyPr/>
        <a:lstStyle/>
        <a:p>
          <a:endParaRPr lang="ru-RU"/>
        </a:p>
      </dgm:t>
    </dgm:pt>
    <dgm:pt modelId="{B0CC3694-0850-4926-A43D-0102BC805386}" type="sibTrans" cxnId="{39AEDD55-1288-478D-92E8-A2DA5DEFDB71}">
      <dgm:prSet/>
      <dgm:spPr/>
      <dgm:t>
        <a:bodyPr/>
        <a:lstStyle/>
        <a:p>
          <a:endParaRPr lang="ru-RU"/>
        </a:p>
      </dgm:t>
    </dgm:pt>
    <dgm:pt modelId="{A053F9FA-E59D-456F-83E0-4DD8705480E5}">
      <dgm:prSet custT="1"/>
      <dgm:spPr>
        <a:effectLst>
          <a:outerShdw blurRad="50800" dist="38100" dir="10800000" algn="r" rotWithShape="0">
            <a:prstClr val="black">
              <a:alpha val="40000"/>
            </a:prstClr>
          </a:outerShdw>
          <a:reflection blurRad="6350" stA="50000" endA="300" endPos="55000" dir="5400000" sy="-100000" algn="bl" rotWithShape="0"/>
        </a:effectLst>
      </dgm:spPr>
      <dgm:t>
        <a:bodyPr/>
        <a:lstStyle/>
        <a:p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Бюджеты муниципального образования </a:t>
          </a:r>
          <a:r>
            <a:rPr lang="ru-RU" sz="1000" b="1" dirty="0" err="1" smtClean="0">
              <a:latin typeface="Times New Roman" pitchFamily="18" charset="0"/>
              <a:cs typeface="Times New Roman" pitchFamily="18" charset="0"/>
            </a:rPr>
            <a:t>Старолещинский</a:t>
          </a:r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 сельсовет </a:t>
          </a:r>
          <a:r>
            <a:rPr lang="ru-RU" sz="1000" b="1" dirty="0" err="1" smtClean="0">
              <a:latin typeface="Times New Roman" pitchFamily="18" charset="0"/>
              <a:cs typeface="Times New Roman" pitchFamily="18" charset="0"/>
            </a:rPr>
            <a:t>Солнцевского</a:t>
          </a:r>
          <a:r>
            <a:rPr lang="ru-RU" sz="1000" b="1" dirty="0" smtClean="0">
              <a:latin typeface="Times New Roman" pitchFamily="18" charset="0"/>
              <a:cs typeface="Times New Roman" pitchFamily="18" charset="0"/>
            </a:rPr>
            <a:t>  района</a:t>
          </a:r>
          <a:endParaRPr lang="ru-RU" sz="1000" b="1" dirty="0">
            <a:latin typeface="Times New Roman" pitchFamily="18" charset="0"/>
            <a:cs typeface="Times New Roman" pitchFamily="18" charset="0"/>
          </a:endParaRPr>
        </a:p>
      </dgm:t>
    </dgm:pt>
    <dgm:pt modelId="{F18D7510-CDB9-463D-9AD5-6E08BE5623C4}" type="parTrans" cxnId="{D324D905-24D2-476E-9174-335C21A471DE}">
      <dgm:prSet/>
      <dgm:spPr/>
      <dgm:t>
        <a:bodyPr/>
        <a:lstStyle/>
        <a:p>
          <a:endParaRPr lang="ru-RU"/>
        </a:p>
      </dgm:t>
    </dgm:pt>
    <dgm:pt modelId="{B663FDC1-CBC0-49D5-B619-24D3ABD84D78}" type="sibTrans" cxnId="{D324D905-24D2-476E-9174-335C21A471DE}">
      <dgm:prSet/>
      <dgm:spPr/>
      <dgm:t>
        <a:bodyPr/>
        <a:lstStyle/>
        <a:p>
          <a:endParaRPr lang="ru-RU"/>
        </a:p>
      </dgm:t>
    </dgm:pt>
    <dgm:pt modelId="{434EE425-8A41-4CC2-BA69-B1372403549C}" type="pres">
      <dgm:prSet presAssocID="{90F367D4-B2FA-4903-9D2B-296EEEBA98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8228442-53E3-461E-826D-D78AF59A5F3B}" type="pres">
      <dgm:prSet presAssocID="{A3AEA526-3F94-4383-BD3B-D536637EE8B1}" presName="hierRoot1" presStyleCnt="0"/>
      <dgm:spPr/>
      <dgm:t>
        <a:bodyPr/>
        <a:lstStyle/>
        <a:p>
          <a:endParaRPr lang="ru-RU"/>
        </a:p>
      </dgm:t>
    </dgm:pt>
    <dgm:pt modelId="{C76DDD1C-5FAA-415E-949B-FA6CE533AC38}" type="pres">
      <dgm:prSet presAssocID="{A3AEA526-3F94-4383-BD3B-D536637EE8B1}" presName="composite" presStyleCnt="0"/>
      <dgm:spPr/>
      <dgm:t>
        <a:bodyPr/>
        <a:lstStyle/>
        <a:p>
          <a:endParaRPr lang="ru-RU"/>
        </a:p>
      </dgm:t>
    </dgm:pt>
    <dgm:pt modelId="{D142D64C-1903-469F-B2EC-87D2E53AA506}" type="pres">
      <dgm:prSet presAssocID="{A3AEA526-3F94-4383-BD3B-D536637EE8B1}" presName="background" presStyleLbl="node0" presStyleIdx="0" presStyleCnt="1"/>
      <dgm:spPr>
        <a:solidFill>
          <a:srgbClr val="993366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/>
        </a:p>
      </dgm:t>
    </dgm:pt>
    <dgm:pt modelId="{90ADFD5C-ED8F-4C27-A847-F2AD289256D3}" type="pres">
      <dgm:prSet presAssocID="{A3AEA526-3F94-4383-BD3B-D536637EE8B1}" presName="text" presStyleLbl="fgAcc0" presStyleIdx="0" presStyleCnt="1" custScaleX="361186" custLinFactNeighborX="-23922" custLinFactNeighborY="95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5CF5803-4BB4-4948-9C3F-23FB95065C0E}" type="pres">
      <dgm:prSet presAssocID="{A3AEA526-3F94-4383-BD3B-D536637EE8B1}" presName="hierChild2" presStyleCnt="0"/>
      <dgm:spPr/>
      <dgm:t>
        <a:bodyPr/>
        <a:lstStyle/>
        <a:p>
          <a:endParaRPr lang="ru-RU"/>
        </a:p>
      </dgm:t>
    </dgm:pt>
    <dgm:pt modelId="{9CF392DF-95B9-4CAA-9E40-7079A8638599}" type="pres">
      <dgm:prSet presAssocID="{F18D7510-CDB9-463D-9AD5-6E08BE5623C4}" presName="Name10" presStyleLbl="parChTrans1D2" presStyleIdx="0" presStyleCnt="1"/>
      <dgm:spPr/>
      <dgm:t>
        <a:bodyPr/>
        <a:lstStyle/>
        <a:p>
          <a:endParaRPr lang="ru-RU"/>
        </a:p>
      </dgm:t>
    </dgm:pt>
    <dgm:pt modelId="{D28F960C-4BF3-4681-B8BE-84C0AF416ED9}" type="pres">
      <dgm:prSet presAssocID="{A053F9FA-E59D-456F-83E0-4DD8705480E5}" presName="hierRoot2" presStyleCnt="0"/>
      <dgm:spPr/>
      <dgm:t>
        <a:bodyPr/>
        <a:lstStyle/>
        <a:p>
          <a:endParaRPr lang="ru-RU"/>
        </a:p>
      </dgm:t>
    </dgm:pt>
    <dgm:pt modelId="{FDC2FDDF-82DC-4658-B9E8-1831CE7DCA39}" type="pres">
      <dgm:prSet presAssocID="{A053F9FA-E59D-456F-83E0-4DD8705480E5}" presName="composite2" presStyleCnt="0"/>
      <dgm:spPr/>
      <dgm:t>
        <a:bodyPr/>
        <a:lstStyle/>
        <a:p>
          <a:endParaRPr lang="ru-RU"/>
        </a:p>
      </dgm:t>
    </dgm:pt>
    <dgm:pt modelId="{5F529BFB-3CBE-4390-8894-0DA8A8AEFE6E}" type="pres">
      <dgm:prSet presAssocID="{A053F9FA-E59D-456F-83E0-4DD8705480E5}" presName="background2" presStyleLbl="node2" presStyleIdx="0" presStyleCnt="1"/>
      <dgm:spPr>
        <a:solidFill>
          <a:srgbClr val="993366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gm:spPr>
      <dgm:t>
        <a:bodyPr/>
        <a:lstStyle/>
        <a:p>
          <a:endParaRPr lang="ru-RU"/>
        </a:p>
      </dgm:t>
    </dgm:pt>
    <dgm:pt modelId="{3C249E1D-1C98-450A-9EF9-435CD0027B99}" type="pres">
      <dgm:prSet presAssocID="{A053F9FA-E59D-456F-83E0-4DD8705480E5}" presName="text2" presStyleLbl="fgAcc2" presStyleIdx="0" presStyleCnt="1" custScaleX="151650" custScaleY="122430" custLinFactNeighborX="11416" custLinFactNeighborY="-18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168FB2-5AB7-40B4-AA1B-4673F6B57F90}" type="pres">
      <dgm:prSet presAssocID="{A053F9FA-E59D-456F-83E0-4DD8705480E5}" presName="hierChild3" presStyleCnt="0"/>
      <dgm:spPr/>
      <dgm:t>
        <a:bodyPr/>
        <a:lstStyle/>
        <a:p>
          <a:endParaRPr lang="ru-RU"/>
        </a:p>
      </dgm:t>
    </dgm:pt>
  </dgm:ptLst>
  <dgm:cxnLst>
    <dgm:cxn modelId="{AEB0B0E7-F9DD-4917-81FA-4C9E008C1053}" type="presOf" srcId="{A3AEA526-3F94-4383-BD3B-D536637EE8B1}" destId="{90ADFD5C-ED8F-4C27-A847-F2AD289256D3}" srcOrd="0" destOrd="0" presId="urn:microsoft.com/office/officeart/2005/8/layout/hierarchy1"/>
    <dgm:cxn modelId="{D324D905-24D2-476E-9174-335C21A471DE}" srcId="{A3AEA526-3F94-4383-BD3B-D536637EE8B1}" destId="{A053F9FA-E59D-456F-83E0-4DD8705480E5}" srcOrd="0" destOrd="0" parTransId="{F18D7510-CDB9-463D-9AD5-6E08BE5623C4}" sibTransId="{B663FDC1-CBC0-49D5-B619-24D3ABD84D78}"/>
    <dgm:cxn modelId="{905FA39D-5FC0-4273-AE16-EA5515B42592}" type="presOf" srcId="{F18D7510-CDB9-463D-9AD5-6E08BE5623C4}" destId="{9CF392DF-95B9-4CAA-9E40-7079A8638599}" srcOrd="0" destOrd="0" presId="urn:microsoft.com/office/officeart/2005/8/layout/hierarchy1"/>
    <dgm:cxn modelId="{6D90FEB7-E776-40C6-9E5F-E3F303B6B8CC}" type="presOf" srcId="{90F367D4-B2FA-4903-9D2B-296EEEBA9815}" destId="{434EE425-8A41-4CC2-BA69-B1372403549C}" srcOrd="0" destOrd="0" presId="urn:microsoft.com/office/officeart/2005/8/layout/hierarchy1"/>
    <dgm:cxn modelId="{39AEDD55-1288-478D-92E8-A2DA5DEFDB71}" srcId="{90F367D4-B2FA-4903-9D2B-296EEEBA9815}" destId="{A3AEA526-3F94-4383-BD3B-D536637EE8B1}" srcOrd="0" destOrd="0" parTransId="{BE49322F-6ECD-4BD4-B18C-767870C14057}" sibTransId="{B0CC3694-0850-4926-A43D-0102BC805386}"/>
    <dgm:cxn modelId="{95EBBD77-B854-425A-8659-974760921D62}" type="presOf" srcId="{A053F9FA-E59D-456F-83E0-4DD8705480E5}" destId="{3C249E1D-1C98-450A-9EF9-435CD0027B99}" srcOrd="0" destOrd="0" presId="urn:microsoft.com/office/officeart/2005/8/layout/hierarchy1"/>
    <dgm:cxn modelId="{E6CF619E-4732-4A9B-871C-3D1873380DC2}" type="presParOf" srcId="{434EE425-8A41-4CC2-BA69-B1372403549C}" destId="{18228442-53E3-461E-826D-D78AF59A5F3B}" srcOrd="0" destOrd="0" presId="urn:microsoft.com/office/officeart/2005/8/layout/hierarchy1"/>
    <dgm:cxn modelId="{40878E40-CCF7-4D5B-9A97-8DEC0BB54B88}" type="presParOf" srcId="{18228442-53E3-461E-826D-D78AF59A5F3B}" destId="{C76DDD1C-5FAA-415E-949B-FA6CE533AC38}" srcOrd="0" destOrd="0" presId="urn:microsoft.com/office/officeart/2005/8/layout/hierarchy1"/>
    <dgm:cxn modelId="{7E40C47A-6779-478B-85B1-033391551DBB}" type="presParOf" srcId="{C76DDD1C-5FAA-415E-949B-FA6CE533AC38}" destId="{D142D64C-1903-469F-B2EC-87D2E53AA506}" srcOrd="0" destOrd="0" presId="urn:microsoft.com/office/officeart/2005/8/layout/hierarchy1"/>
    <dgm:cxn modelId="{683DE416-93C4-4CAB-9A72-2CF36DE91C4C}" type="presParOf" srcId="{C76DDD1C-5FAA-415E-949B-FA6CE533AC38}" destId="{90ADFD5C-ED8F-4C27-A847-F2AD289256D3}" srcOrd="1" destOrd="0" presId="urn:microsoft.com/office/officeart/2005/8/layout/hierarchy1"/>
    <dgm:cxn modelId="{CE9EBF0F-8B1E-42D2-9976-C0DC584E41D8}" type="presParOf" srcId="{18228442-53E3-461E-826D-D78AF59A5F3B}" destId="{95CF5803-4BB4-4948-9C3F-23FB95065C0E}" srcOrd="1" destOrd="0" presId="urn:microsoft.com/office/officeart/2005/8/layout/hierarchy1"/>
    <dgm:cxn modelId="{CAC5D848-AE13-4AC1-84E9-8F627E69FA0A}" type="presParOf" srcId="{95CF5803-4BB4-4948-9C3F-23FB95065C0E}" destId="{9CF392DF-95B9-4CAA-9E40-7079A8638599}" srcOrd="0" destOrd="0" presId="urn:microsoft.com/office/officeart/2005/8/layout/hierarchy1"/>
    <dgm:cxn modelId="{3B397008-A1EA-4180-9FD9-0073A7D13ED1}" type="presParOf" srcId="{95CF5803-4BB4-4948-9C3F-23FB95065C0E}" destId="{D28F960C-4BF3-4681-B8BE-84C0AF416ED9}" srcOrd="1" destOrd="0" presId="urn:microsoft.com/office/officeart/2005/8/layout/hierarchy1"/>
    <dgm:cxn modelId="{07A20070-2BA4-4253-A1E2-A608850F23A0}" type="presParOf" srcId="{D28F960C-4BF3-4681-B8BE-84C0AF416ED9}" destId="{FDC2FDDF-82DC-4658-B9E8-1831CE7DCA39}" srcOrd="0" destOrd="0" presId="urn:microsoft.com/office/officeart/2005/8/layout/hierarchy1"/>
    <dgm:cxn modelId="{EE0F2E3F-CC25-4DDD-BCAC-131489BD0804}" type="presParOf" srcId="{FDC2FDDF-82DC-4658-B9E8-1831CE7DCA39}" destId="{5F529BFB-3CBE-4390-8894-0DA8A8AEFE6E}" srcOrd="0" destOrd="0" presId="urn:microsoft.com/office/officeart/2005/8/layout/hierarchy1"/>
    <dgm:cxn modelId="{7ACB0A1F-54E5-44D6-894F-4F84B720746E}" type="presParOf" srcId="{FDC2FDDF-82DC-4658-B9E8-1831CE7DCA39}" destId="{3C249E1D-1C98-450A-9EF9-435CD0027B99}" srcOrd="1" destOrd="0" presId="urn:microsoft.com/office/officeart/2005/8/layout/hierarchy1"/>
    <dgm:cxn modelId="{3659FC0D-9E38-42BC-AF19-11DDD1BA5CF9}" type="presParOf" srcId="{D28F960C-4BF3-4681-B8BE-84C0AF416ED9}" destId="{09168FB2-5AB7-40B4-AA1B-4673F6B57F90}" srcOrd="1" destOrd="0" presId="urn:microsoft.com/office/officeart/2005/8/layout/hierarchy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5F6C19-6394-4154-B238-C9BDCB4AECC2}" type="doc">
      <dgm:prSet loTypeId="urn:microsoft.com/office/officeart/2005/8/layout/vList5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13B7D9D-BAAE-4CBA-B738-247913D7E8B6}">
      <dgm:prSet custT="1"/>
      <dgm:spPr/>
      <dgm:t>
        <a:bodyPr/>
        <a:lstStyle/>
        <a:p>
          <a:pPr rtl="0"/>
          <a:r>
            <a:rPr lang="ru-RU" sz="2000" b="0" i="0" baseline="0" dirty="0" smtClean="0">
              <a:latin typeface="Times New Roman" pitchFamily="18" charset="0"/>
              <a:cs typeface="Times New Roman" pitchFamily="18" charset="0"/>
            </a:rPr>
            <a:t>- областной бюджет</a:t>
          </a:r>
          <a:endParaRPr lang="ru-RU" sz="2000" b="0" i="0" baseline="0" dirty="0">
            <a:latin typeface="Times New Roman" pitchFamily="18" charset="0"/>
            <a:cs typeface="Times New Roman" pitchFamily="18" charset="0"/>
          </a:endParaRPr>
        </a:p>
      </dgm:t>
    </dgm:pt>
    <dgm:pt modelId="{6B959186-D2AA-4726-81F2-E6F07D105BBD}" type="parTrans" cxnId="{2929996B-1437-42D4-8741-78CB952EF6B7}">
      <dgm:prSet/>
      <dgm:spPr/>
      <dgm:t>
        <a:bodyPr/>
        <a:lstStyle/>
        <a:p>
          <a:endParaRPr lang="ru-RU"/>
        </a:p>
      </dgm:t>
    </dgm:pt>
    <dgm:pt modelId="{2F4899FD-3364-4C36-86C1-E210841408BA}" type="sibTrans" cxnId="{2929996B-1437-42D4-8741-78CB952EF6B7}">
      <dgm:prSet/>
      <dgm:spPr/>
      <dgm:t>
        <a:bodyPr/>
        <a:lstStyle/>
        <a:p>
          <a:endParaRPr lang="ru-RU"/>
        </a:p>
      </dgm:t>
    </dgm:pt>
    <dgm:pt modelId="{438D52BD-3991-4B3D-B645-F1158F21E06A}">
      <dgm:prSet custT="1"/>
      <dgm:spPr/>
      <dgm:t>
        <a:bodyPr/>
        <a:lstStyle/>
        <a:p>
          <a:pPr rtl="0"/>
          <a:r>
            <a:rPr lang="ru-RU" sz="2000" b="0" i="0" baseline="0" dirty="0" smtClean="0">
              <a:latin typeface="Times New Roman" pitchFamily="18" charset="0"/>
              <a:cs typeface="Times New Roman" pitchFamily="18" charset="0"/>
            </a:rPr>
            <a:t>- местные бюджеты</a:t>
          </a:r>
          <a:endParaRPr lang="ru-RU" sz="2000" b="0" i="0" baseline="0" dirty="0">
            <a:latin typeface="Times New Roman" pitchFamily="18" charset="0"/>
            <a:cs typeface="Times New Roman" pitchFamily="18" charset="0"/>
          </a:endParaRPr>
        </a:p>
      </dgm:t>
    </dgm:pt>
    <dgm:pt modelId="{866204FB-5E0C-46FB-AA81-BF6F5CB42BDD}" type="parTrans" cxnId="{7A76EC57-58A2-4064-A02C-98A2F24BF003}">
      <dgm:prSet/>
      <dgm:spPr/>
      <dgm:t>
        <a:bodyPr/>
        <a:lstStyle/>
        <a:p>
          <a:endParaRPr lang="ru-RU"/>
        </a:p>
      </dgm:t>
    </dgm:pt>
    <dgm:pt modelId="{5C625A80-FDDB-4C2E-9C09-A752F49A5098}" type="sibTrans" cxnId="{7A76EC57-58A2-4064-A02C-98A2F24BF003}">
      <dgm:prSet/>
      <dgm:spPr/>
      <dgm:t>
        <a:bodyPr/>
        <a:lstStyle/>
        <a:p>
          <a:endParaRPr lang="ru-RU"/>
        </a:p>
      </dgm:t>
    </dgm:pt>
    <dgm:pt modelId="{8015D8C6-6F5C-416D-B135-977AFCA48692}">
      <dgm:prSet custT="1"/>
      <dgm:spPr/>
      <dgm:t>
        <a:bodyPr/>
        <a:lstStyle/>
        <a:p>
          <a:pPr rtl="0"/>
          <a:endParaRPr lang="ru-RU" sz="1200" b="0" i="0" baseline="0" dirty="0" smtClean="0">
            <a:latin typeface="Times New Roman" pitchFamily="18" charset="0"/>
            <a:cs typeface="Times New Roman" pitchFamily="18" charset="0"/>
          </a:endParaRPr>
        </a:p>
        <a:p>
          <a:pPr rtl="0"/>
          <a:r>
            <a:rPr lang="ru-RU" sz="2000" b="0" i="0" baseline="0" dirty="0" smtClean="0">
              <a:latin typeface="Times New Roman" pitchFamily="18" charset="0"/>
              <a:cs typeface="Times New Roman" pitchFamily="18" charset="0"/>
            </a:rPr>
            <a:t>-юридические лица и индивидуальные предприниматели</a:t>
          </a:r>
        </a:p>
        <a:p>
          <a:pPr rtl="0"/>
          <a:endParaRPr lang="ru-RU" sz="1200" b="0" i="0" baseline="0" dirty="0">
            <a:latin typeface="Times New Roman" pitchFamily="18" charset="0"/>
            <a:cs typeface="Times New Roman" pitchFamily="18" charset="0"/>
          </a:endParaRPr>
        </a:p>
      </dgm:t>
    </dgm:pt>
    <dgm:pt modelId="{FB649DE3-03E2-4936-ABC8-145399A5366C}" type="parTrans" cxnId="{E31B793F-2F12-4030-A728-AA67BF666266}">
      <dgm:prSet/>
      <dgm:spPr/>
      <dgm:t>
        <a:bodyPr/>
        <a:lstStyle/>
        <a:p>
          <a:endParaRPr lang="ru-RU"/>
        </a:p>
      </dgm:t>
    </dgm:pt>
    <dgm:pt modelId="{CF895C54-A30A-421F-BD2E-C9B127823C9E}" type="sibTrans" cxnId="{E31B793F-2F12-4030-A728-AA67BF666266}">
      <dgm:prSet/>
      <dgm:spPr/>
      <dgm:t>
        <a:bodyPr/>
        <a:lstStyle/>
        <a:p>
          <a:endParaRPr lang="ru-RU"/>
        </a:p>
      </dgm:t>
    </dgm:pt>
    <dgm:pt modelId="{244C9C7E-E741-4A27-9603-478B808C6FF7}">
      <dgm:prSet custT="1"/>
      <dgm:spPr/>
      <dgm:t>
        <a:bodyPr/>
        <a:lstStyle/>
        <a:p>
          <a:pPr rtl="0"/>
          <a:r>
            <a:rPr lang="ru-RU" sz="2000" b="0" i="0" baseline="0" dirty="0" smtClean="0">
              <a:latin typeface="Times New Roman" pitchFamily="18" charset="0"/>
              <a:cs typeface="Times New Roman" pitchFamily="18" charset="0"/>
            </a:rPr>
            <a:t>- граждане Курской области</a:t>
          </a:r>
          <a:endParaRPr lang="ru-RU" sz="2000" b="0" i="0" baseline="0" dirty="0">
            <a:latin typeface="Times New Roman" pitchFamily="18" charset="0"/>
            <a:cs typeface="Times New Roman" pitchFamily="18" charset="0"/>
          </a:endParaRPr>
        </a:p>
      </dgm:t>
    </dgm:pt>
    <dgm:pt modelId="{C8CB9483-1023-427C-B047-4A21A6C67E65}" type="parTrans" cxnId="{9E89C57C-FC24-47F3-9ABC-973704313F71}">
      <dgm:prSet/>
      <dgm:spPr/>
      <dgm:t>
        <a:bodyPr/>
        <a:lstStyle/>
        <a:p>
          <a:endParaRPr lang="ru-RU"/>
        </a:p>
      </dgm:t>
    </dgm:pt>
    <dgm:pt modelId="{B8E01AFA-D95C-4568-98BB-C4946C1CCEAE}" type="sibTrans" cxnId="{9E89C57C-FC24-47F3-9ABC-973704313F71}">
      <dgm:prSet/>
      <dgm:spPr/>
      <dgm:t>
        <a:bodyPr/>
        <a:lstStyle/>
        <a:p>
          <a:endParaRPr lang="ru-RU"/>
        </a:p>
      </dgm:t>
    </dgm:pt>
    <dgm:pt modelId="{6AF90CDA-CAED-40BC-8E57-565CD8A34FD1}" type="pres">
      <dgm:prSet presAssocID="{4F5F6C19-6394-4154-B238-C9BDCB4AECC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B562D8-758A-4A81-84A1-DA2C73E2FD49}" type="pres">
      <dgm:prSet presAssocID="{513B7D9D-BAAE-4CBA-B738-247913D7E8B6}" presName="linNode" presStyleCnt="0"/>
      <dgm:spPr/>
      <dgm:t>
        <a:bodyPr/>
        <a:lstStyle/>
        <a:p>
          <a:endParaRPr lang="ru-RU"/>
        </a:p>
      </dgm:t>
    </dgm:pt>
    <dgm:pt modelId="{93670709-4DCE-4998-8825-663D39B7A07C}" type="pres">
      <dgm:prSet presAssocID="{513B7D9D-BAAE-4CBA-B738-247913D7E8B6}" presName="parentText" presStyleLbl="node1" presStyleIdx="0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1D3CD5-74BC-4685-A298-AF3C332ED8AE}" type="pres">
      <dgm:prSet presAssocID="{2F4899FD-3364-4C36-86C1-E210841408BA}" presName="sp" presStyleCnt="0"/>
      <dgm:spPr/>
      <dgm:t>
        <a:bodyPr/>
        <a:lstStyle/>
        <a:p>
          <a:endParaRPr lang="ru-RU"/>
        </a:p>
      </dgm:t>
    </dgm:pt>
    <dgm:pt modelId="{E40368F5-7B60-450B-B50C-77CEFE7E383C}" type="pres">
      <dgm:prSet presAssocID="{438D52BD-3991-4B3D-B645-F1158F21E06A}" presName="linNode" presStyleCnt="0"/>
      <dgm:spPr/>
      <dgm:t>
        <a:bodyPr/>
        <a:lstStyle/>
        <a:p>
          <a:endParaRPr lang="ru-RU"/>
        </a:p>
      </dgm:t>
    </dgm:pt>
    <dgm:pt modelId="{45FA480D-FE2A-4F3F-A62F-D0DB8B6069BC}" type="pres">
      <dgm:prSet presAssocID="{438D52BD-3991-4B3D-B645-F1158F21E06A}" presName="parentText" presStyleLbl="node1" presStyleIdx="1" presStyleCnt="4" custScaleX="27637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20314B4-67DF-488A-967B-341CFDC9CF78}" type="pres">
      <dgm:prSet presAssocID="{5C625A80-FDDB-4C2E-9C09-A752F49A5098}" presName="sp" presStyleCnt="0"/>
      <dgm:spPr/>
      <dgm:t>
        <a:bodyPr/>
        <a:lstStyle/>
        <a:p>
          <a:endParaRPr lang="ru-RU"/>
        </a:p>
      </dgm:t>
    </dgm:pt>
    <dgm:pt modelId="{80E2A7A7-AAED-41A4-B3A8-0DE2F82A24E0}" type="pres">
      <dgm:prSet presAssocID="{8015D8C6-6F5C-416D-B135-977AFCA48692}" presName="linNode" presStyleCnt="0"/>
      <dgm:spPr/>
      <dgm:t>
        <a:bodyPr/>
        <a:lstStyle/>
        <a:p>
          <a:endParaRPr lang="ru-RU"/>
        </a:p>
      </dgm:t>
    </dgm:pt>
    <dgm:pt modelId="{4254B74D-25A9-42EE-9723-6EFCCEAED5F4}" type="pres">
      <dgm:prSet presAssocID="{8015D8C6-6F5C-416D-B135-977AFCA48692}" presName="parentText" presStyleLbl="node1" presStyleIdx="2" presStyleCnt="4" custScaleX="277778" custLinFactNeighborX="3769" custLinFactNeighborY="379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31C32A-1571-4DD6-B4BF-0206BF40D747}" type="pres">
      <dgm:prSet presAssocID="{CF895C54-A30A-421F-BD2E-C9B127823C9E}" presName="sp" presStyleCnt="0"/>
      <dgm:spPr/>
      <dgm:t>
        <a:bodyPr/>
        <a:lstStyle/>
        <a:p>
          <a:endParaRPr lang="ru-RU"/>
        </a:p>
      </dgm:t>
    </dgm:pt>
    <dgm:pt modelId="{28278D6E-A0BA-4EDD-A1BD-0A8AF2A45FA8}" type="pres">
      <dgm:prSet presAssocID="{244C9C7E-E741-4A27-9603-478B808C6FF7}" presName="linNode" presStyleCnt="0"/>
      <dgm:spPr/>
      <dgm:t>
        <a:bodyPr/>
        <a:lstStyle/>
        <a:p>
          <a:endParaRPr lang="ru-RU"/>
        </a:p>
      </dgm:t>
    </dgm:pt>
    <dgm:pt modelId="{3E2493E8-8326-4BD6-9581-8401FA8745AA}" type="pres">
      <dgm:prSet presAssocID="{244C9C7E-E741-4A27-9603-478B808C6FF7}" presName="parentText" presStyleLbl="node1" presStyleIdx="3" presStyleCnt="4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89C57C-FC24-47F3-9ABC-973704313F71}" srcId="{4F5F6C19-6394-4154-B238-C9BDCB4AECC2}" destId="{244C9C7E-E741-4A27-9603-478B808C6FF7}" srcOrd="3" destOrd="0" parTransId="{C8CB9483-1023-427C-B047-4A21A6C67E65}" sibTransId="{B8E01AFA-D95C-4568-98BB-C4946C1CCEAE}"/>
    <dgm:cxn modelId="{0F50087A-698E-4F78-8ED2-039EFEE397C4}" type="presOf" srcId="{4F5F6C19-6394-4154-B238-C9BDCB4AECC2}" destId="{6AF90CDA-CAED-40BC-8E57-565CD8A34FD1}" srcOrd="0" destOrd="0" presId="urn:microsoft.com/office/officeart/2005/8/layout/vList5"/>
    <dgm:cxn modelId="{6DC4269A-62A0-4A03-94EF-BA28EF277461}" type="presOf" srcId="{244C9C7E-E741-4A27-9603-478B808C6FF7}" destId="{3E2493E8-8326-4BD6-9581-8401FA8745AA}" srcOrd="0" destOrd="0" presId="urn:microsoft.com/office/officeart/2005/8/layout/vList5"/>
    <dgm:cxn modelId="{25CBEE0C-F157-43D1-8A58-C3046145C4F8}" type="presOf" srcId="{8015D8C6-6F5C-416D-B135-977AFCA48692}" destId="{4254B74D-25A9-42EE-9723-6EFCCEAED5F4}" srcOrd="0" destOrd="0" presId="urn:microsoft.com/office/officeart/2005/8/layout/vList5"/>
    <dgm:cxn modelId="{EBDDD985-2F3C-4121-8EC5-384C5E299308}" type="presOf" srcId="{513B7D9D-BAAE-4CBA-B738-247913D7E8B6}" destId="{93670709-4DCE-4998-8825-663D39B7A07C}" srcOrd="0" destOrd="0" presId="urn:microsoft.com/office/officeart/2005/8/layout/vList5"/>
    <dgm:cxn modelId="{E31B793F-2F12-4030-A728-AA67BF666266}" srcId="{4F5F6C19-6394-4154-B238-C9BDCB4AECC2}" destId="{8015D8C6-6F5C-416D-B135-977AFCA48692}" srcOrd="2" destOrd="0" parTransId="{FB649DE3-03E2-4936-ABC8-145399A5366C}" sibTransId="{CF895C54-A30A-421F-BD2E-C9B127823C9E}"/>
    <dgm:cxn modelId="{C3339928-5016-41BA-B913-73810192DF8F}" type="presOf" srcId="{438D52BD-3991-4B3D-B645-F1158F21E06A}" destId="{45FA480D-FE2A-4F3F-A62F-D0DB8B6069BC}" srcOrd="0" destOrd="0" presId="urn:microsoft.com/office/officeart/2005/8/layout/vList5"/>
    <dgm:cxn modelId="{2929996B-1437-42D4-8741-78CB952EF6B7}" srcId="{4F5F6C19-6394-4154-B238-C9BDCB4AECC2}" destId="{513B7D9D-BAAE-4CBA-B738-247913D7E8B6}" srcOrd="0" destOrd="0" parTransId="{6B959186-D2AA-4726-81F2-E6F07D105BBD}" sibTransId="{2F4899FD-3364-4C36-86C1-E210841408BA}"/>
    <dgm:cxn modelId="{7A76EC57-58A2-4064-A02C-98A2F24BF003}" srcId="{4F5F6C19-6394-4154-B238-C9BDCB4AECC2}" destId="{438D52BD-3991-4B3D-B645-F1158F21E06A}" srcOrd="1" destOrd="0" parTransId="{866204FB-5E0C-46FB-AA81-BF6F5CB42BDD}" sibTransId="{5C625A80-FDDB-4C2E-9C09-A752F49A5098}"/>
    <dgm:cxn modelId="{21F3B6FF-0A31-4F66-8348-E1A4462C9325}" type="presParOf" srcId="{6AF90CDA-CAED-40BC-8E57-565CD8A34FD1}" destId="{E4B562D8-758A-4A81-84A1-DA2C73E2FD49}" srcOrd="0" destOrd="0" presId="urn:microsoft.com/office/officeart/2005/8/layout/vList5"/>
    <dgm:cxn modelId="{FD37A076-1439-4BAF-89B4-43272F39DAD8}" type="presParOf" srcId="{E4B562D8-758A-4A81-84A1-DA2C73E2FD49}" destId="{93670709-4DCE-4998-8825-663D39B7A07C}" srcOrd="0" destOrd="0" presId="urn:microsoft.com/office/officeart/2005/8/layout/vList5"/>
    <dgm:cxn modelId="{E1F9C824-97EA-4528-9B21-24B5019F500B}" type="presParOf" srcId="{6AF90CDA-CAED-40BC-8E57-565CD8A34FD1}" destId="{6D1D3CD5-74BC-4685-A298-AF3C332ED8AE}" srcOrd="1" destOrd="0" presId="urn:microsoft.com/office/officeart/2005/8/layout/vList5"/>
    <dgm:cxn modelId="{2795BCC6-86C8-408D-B4A7-D752D30132F4}" type="presParOf" srcId="{6AF90CDA-CAED-40BC-8E57-565CD8A34FD1}" destId="{E40368F5-7B60-450B-B50C-77CEFE7E383C}" srcOrd="2" destOrd="0" presId="urn:microsoft.com/office/officeart/2005/8/layout/vList5"/>
    <dgm:cxn modelId="{E9C17690-2DCE-4F82-AD51-C003908F5A5C}" type="presParOf" srcId="{E40368F5-7B60-450B-B50C-77CEFE7E383C}" destId="{45FA480D-FE2A-4F3F-A62F-D0DB8B6069BC}" srcOrd="0" destOrd="0" presId="urn:microsoft.com/office/officeart/2005/8/layout/vList5"/>
    <dgm:cxn modelId="{4CA0D77A-8DDD-4CB6-9D7E-FD0DF67C23E3}" type="presParOf" srcId="{6AF90CDA-CAED-40BC-8E57-565CD8A34FD1}" destId="{820314B4-67DF-488A-967B-341CFDC9CF78}" srcOrd="3" destOrd="0" presId="urn:microsoft.com/office/officeart/2005/8/layout/vList5"/>
    <dgm:cxn modelId="{E5944C52-3567-496C-8794-251A7879F1F3}" type="presParOf" srcId="{6AF90CDA-CAED-40BC-8E57-565CD8A34FD1}" destId="{80E2A7A7-AAED-41A4-B3A8-0DE2F82A24E0}" srcOrd="4" destOrd="0" presId="urn:microsoft.com/office/officeart/2005/8/layout/vList5"/>
    <dgm:cxn modelId="{15C11549-05CF-4568-9047-1FFC9E98F5D3}" type="presParOf" srcId="{80E2A7A7-AAED-41A4-B3A8-0DE2F82A24E0}" destId="{4254B74D-25A9-42EE-9723-6EFCCEAED5F4}" srcOrd="0" destOrd="0" presId="urn:microsoft.com/office/officeart/2005/8/layout/vList5"/>
    <dgm:cxn modelId="{5FE0A1A1-3121-42EB-9EC2-46B142B3C259}" type="presParOf" srcId="{6AF90CDA-CAED-40BC-8E57-565CD8A34FD1}" destId="{C531C32A-1571-4DD6-B4BF-0206BF40D747}" srcOrd="5" destOrd="0" presId="urn:microsoft.com/office/officeart/2005/8/layout/vList5"/>
    <dgm:cxn modelId="{6A4BF2AA-748B-4BED-8A9B-F7920C74898D}" type="presParOf" srcId="{6AF90CDA-CAED-40BC-8E57-565CD8A34FD1}" destId="{28278D6E-A0BA-4EDD-A1BD-0A8AF2A45FA8}" srcOrd="6" destOrd="0" presId="urn:microsoft.com/office/officeart/2005/8/layout/vList5"/>
    <dgm:cxn modelId="{6B1A186E-24B1-4A1E-B69F-2AD70A326EB2}" type="presParOf" srcId="{28278D6E-A0BA-4EDD-A1BD-0A8AF2A45FA8}" destId="{3E2493E8-8326-4BD6-9581-8401FA8745AA}" srcOrd="0" destOrd="0" presId="urn:microsoft.com/office/officeart/2005/8/layout/vList5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CA02D5-B7C3-4A4D-960D-3C4E5C66DABB}" type="doc">
      <dgm:prSet loTypeId="urn:microsoft.com/office/officeart/2005/8/layout/vList3" loCatId="list" qsTypeId="urn:microsoft.com/office/officeart/2005/8/quickstyle/3d1" qsCatId="3D" csTypeId="urn:microsoft.com/office/officeart/2005/8/colors/accent1_3" csCatId="accent1" phldr="1"/>
      <dgm:spPr/>
    </dgm:pt>
    <dgm:pt modelId="{73403BB2-B1AA-43A7-BF2E-72ACDC5224CD}">
      <dgm:prSet phldrT="[Текст]"/>
      <dgm:spPr/>
      <dgm:t>
        <a:bodyPr/>
        <a:lstStyle/>
        <a:p>
          <a:endParaRPr lang="ru-RU" dirty="0"/>
        </a:p>
      </dgm:t>
    </dgm:pt>
    <dgm:pt modelId="{A74EB81B-9313-40BD-BAE9-17069AF38665}" type="parTrans" cxnId="{9EB03B21-3131-48AC-96F9-EFE6509415B6}">
      <dgm:prSet/>
      <dgm:spPr/>
      <dgm:t>
        <a:bodyPr/>
        <a:lstStyle/>
        <a:p>
          <a:endParaRPr lang="ru-RU"/>
        </a:p>
      </dgm:t>
    </dgm:pt>
    <dgm:pt modelId="{BC22998E-4CD1-4A6F-A5F0-66EBF116C995}" type="sibTrans" cxnId="{9EB03B21-3131-48AC-96F9-EFE6509415B6}">
      <dgm:prSet/>
      <dgm:spPr/>
      <dgm:t>
        <a:bodyPr/>
        <a:lstStyle/>
        <a:p>
          <a:endParaRPr lang="ru-RU"/>
        </a:p>
      </dgm:t>
    </dgm:pt>
    <dgm:pt modelId="{40410F5D-7A80-47D3-80E5-8BC9F21B475E}" type="pres">
      <dgm:prSet presAssocID="{E2CA02D5-B7C3-4A4D-960D-3C4E5C66DABB}" presName="linearFlow" presStyleCnt="0">
        <dgm:presLayoutVars>
          <dgm:dir/>
          <dgm:resizeHandles val="exact"/>
        </dgm:presLayoutVars>
      </dgm:prSet>
      <dgm:spPr/>
    </dgm:pt>
    <dgm:pt modelId="{E00471BC-D893-489C-B804-76E00AA9F06C}" type="pres">
      <dgm:prSet presAssocID="{73403BB2-B1AA-43A7-BF2E-72ACDC5224CD}" presName="composite" presStyleCnt="0"/>
      <dgm:spPr/>
    </dgm:pt>
    <dgm:pt modelId="{3E4DFD83-E202-4D60-909E-6C46D28DCA0D}" type="pres">
      <dgm:prSet presAssocID="{73403BB2-B1AA-43A7-BF2E-72ACDC5224CD}" presName="imgShp" presStyleLbl="fgImgPlace1" presStyleIdx="0" presStyleCnt="1" custScaleX="120282" custScaleY="120283" custLinFactNeighborX="46794" custLinFactNeighborY="-658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27000" contourW="44450" prstMaterial="matte">
          <a:bevelT w="63500" h="63500" prst="artDeco"/>
          <a:contourClr>
            <a:srgbClr val="FFFFFF"/>
          </a:contourClr>
        </a:sp3d>
      </dgm:spPr>
    </dgm:pt>
    <dgm:pt modelId="{6DB5E73A-E86C-489B-BE75-BFEA13761083}" type="pres">
      <dgm:prSet presAssocID="{73403BB2-B1AA-43A7-BF2E-72ACDC5224CD}" presName="txShp" presStyleLbl="node1" presStyleIdx="0" presStyleCnt="1" custScaleX="83603" custScaleY="28394" custLinFactNeighborX="7698" custLinFactNeighborY="-46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C5C6A13-5A14-4DF9-892F-54D7C8C63DF2}" type="presOf" srcId="{E2CA02D5-B7C3-4A4D-960D-3C4E5C66DABB}" destId="{40410F5D-7A80-47D3-80E5-8BC9F21B475E}" srcOrd="0" destOrd="0" presId="urn:microsoft.com/office/officeart/2005/8/layout/vList3"/>
    <dgm:cxn modelId="{9EB03B21-3131-48AC-96F9-EFE6509415B6}" srcId="{E2CA02D5-B7C3-4A4D-960D-3C4E5C66DABB}" destId="{73403BB2-B1AA-43A7-BF2E-72ACDC5224CD}" srcOrd="0" destOrd="0" parTransId="{A74EB81B-9313-40BD-BAE9-17069AF38665}" sibTransId="{BC22998E-4CD1-4A6F-A5F0-66EBF116C995}"/>
    <dgm:cxn modelId="{05421626-027B-4BE7-8786-95F73490C24D}" type="presOf" srcId="{73403BB2-B1AA-43A7-BF2E-72ACDC5224CD}" destId="{6DB5E73A-E86C-489B-BE75-BFEA13761083}" srcOrd="0" destOrd="0" presId="urn:microsoft.com/office/officeart/2005/8/layout/vList3"/>
    <dgm:cxn modelId="{1047FBA7-711C-4EF4-BDB1-968F238E140F}" type="presParOf" srcId="{40410F5D-7A80-47D3-80E5-8BC9F21B475E}" destId="{E00471BC-D893-489C-B804-76E00AA9F06C}" srcOrd="0" destOrd="0" presId="urn:microsoft.com/office/officeart/2005/8/layout/vList3"/>
    <dgm:cxn modelId="{56F8883A-7604-478D-A3E0-0F9F2490BDEA}" type="presParOf" srcId="{E00471BC-D893-489C-B804-76E00AA9F06C}" destId="{3E4DFD83-E202-4D60-909E-6C46D28DCA0D}" srcOrd="0" destOrd="0" presId="urn:microsoft.com/office/officeart/2005/8/layout/vList3"/>
    <dgm:cxn modelId="{C5D652B1-04FB-4011-9AE8-E5A99590FE86}" type="presParOf" srcId="{E00471BC-D893-489C-B804-76E00AA9F06C}" destId="{6DB5E73A-E86C-489B-BE75-BFEA13761083}" srcOrd="1" destOrd="0" presId="urn:microsoft.com/office/officeart/2005/8/layout/vList3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CA02D5-B7C3-4A4D-960D-3C4E5C66DABB}" type="doc">
      <dgm:prSet loTypeId="urn:microsoft.com/office/officeart/2005/8/layout/vList3" loCatId="list" qsTypeId="urn:microsoft.com/office/officeart/2005/8/quickstyle/simple5" qsCatId="simple" csTypeId="urn:microsoft.com/office/officeart/2005/8/colors/accent2_2" csCatId="accent2" phldr="1"/>
      <dgm:spPr/>
    </dgm:pt>
    <dgm:pt modelId="{73403BB2-B1AA-43A7-BF2E-72ACDC5224CD}">
      <dgm:prSet phldrT="[Текст]"/>
      <dgm:spPr/>
      <dgm:t>
        <a:bodyPr/>
        <a:lstStyle/>
        <a:p>
          <a:endParaRPr lang="ru-RU" dirty="0"/>
        </a:p>
      </dgm:t>
    </dgm:pt>
    <dgm:pt modelId="{A74EB81B-9313-40BD-BAE9-17069AF38665}" type="parTrans" cxnId="{9EB03B21-3131-48AC-96F9-EFE6509415B6}">
      <dgm:prSet/>
      <dgm:spPr/>
      <dgm:t>
        <a:bodyPr/>
        <a:lstStyle/>
        <a:p>
          <a:endParaRPr lang="ru-RU"/>
        </a:p>
      </dgm:t>
    </dgm:pt>
    <dgm:pt modelId="{BC22998E-4CD1-4A6F-A5F0-66EBF116C995}" type="sibTrans" cxnId="{9EB03B21-3131-48AC-96F9-EFE6509415B6}">
      <dgm:prSet/>
      <dgm:spPr/>
      <dgm:t>
        <a:bodyPr/>
        <a:lstStyle/>
        <a:p>
          <a:endParaRPr lang="ru-RU"/>
        </a:p>
      </dgm:t>
    </dgm:pt>
    <dgm:pt modelId="{40410F5D-7A80-47D3-80E5-8BC9F21B475E}" type="pres">
      <dgm:prSet presAssocID="{E2CA02D5-B7C3-4A4D-960D-3C4E5C66DABB}" presName="linearFlow" presStyleCnt="0">
        <dgm:presLayoutVars>
          <dgm:dir/>
          <dgm:resizeHandles val="exact"/>
        </dgm:presLayoutVars>
      </dgm:prSet>
      <dgm:spPr/>
    </dgm:pt>
    <dgm:pt modelId="{E00471BC-D893-489C-B804-76E00AA9F06C}" type="pres">
      <dgm:prSet presAssocID="{73403BB2-B1AA-43A7-BF2E-72ACDC5224CD}" presName="composite" presStyleCnt="0"/>
      <dgm:spPr/>
    </dgm:pt>
    <dgm:pt modelId="{3E4DFD83-E202-4D60-909E-6C46D28DCA0D}" type="pres">
      <dgm:prSet presAssocID="{73403BB2-B1AA-43A7-BF2E-72ACDC5224CD}" presName="imgShp" presStyleLbl="fgImgPlace1" presStyleIdx="0" presStyleCnt="1" custScaleX="120282" custScaleY="120283" custLinFactNeighborX="58026" custLinFactNeighborY="7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6DB5E73A-E86C-489B-BE75-BFEA13761083}" type="pres">
      <dgm:prSet presAssocID="{73403BB2-B1AA-43A7-BF2E-72ACDC5224CD}" presName="txShp" presStyleLbl="node1" presStyleIdx="0" presStyleCnt="1" custScaleX="83603" custScaleY="28394" custLinFactNeighborX="19511" custLinFactNeighborY="4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03B21-3131-48AC-96F9-EFE6509415B6}" srcId="{E2CA02D5-B7C3-4A4D-960D-3C4E5C66DABB}" destId="{73403BB2-B1AA-43A7-BF2E-72ACDC5224CD}" srcOrd="0" destOrd="0" parTransId="{A74EB81B-9313-40BD-BAE9-17069AF38665}" sibTransId="{BC22998E-4CD1-4A6F-A5F0-66EBF116C995}"/>
    <dgm:cxn modelId="{8980E16F-9A3D-43FB-9F69-48C5527FFA7C}" type="presOf" srcId="{E2CA02D5-B7C3-4A4D-960D-3C4E5C66DABB}" destId="{40410F5D-7A80-47D3-80E5-8BC9F21B475E}" srcOrd="0" destOrd="0" presId="urn:microsoft.com/office/officeart/2005/8/layout/vList3"/>
    <dgm:cxn modelId="{6AE464DC-4E1C-4180-87E4-EC54A44987E9}" type="presOf" srcId="{73403BB2-B1AA-43A7-BF2E-72ACDC5224CD}" destId="{6DB5E73A-E86C-489B-BE75-BFEA13761083}" srcOrd="0" destOrd="0" presId="urn:microsoft.com/office/officeart/2005/8/layout/vList3"/>
    <dgm:cxn modelId="{DB140A3B-4354-43D0-92DC-CBC57B643DD5}" type="presParOf" srcId="{40410F5D-7A80-47D3-80E5-8BC9F21B475E}" destId="{E00471BC-D893-489C-B804-76E00AA9F06C}" srcOrd="0" destOrd="0" presId="urn:microsoft.com/office/officeart/2005/8/layout/vList3"/>
    <dgm:cxn modelId="{C8B242D5-36CA-4AFA-BA1F-75C2B1D3F10E}" type="presParOf" srcId="{E00471BC-D893-489C-B804-76E00AA9F06C}" destId="{3E4DFD83-E202-4D60-909E-6C46D28DCA0D}" srcOrd="0" destOrd="0" presId="urn:microsoft.com/office/officeart/2005/8/layout/vList3"/>
    <dgm:cxn modelId="{773DCD53-A459-4A96-9CFB-925C4197B19A}" type="presParOf" srcId="{E00471BC-D893-489C-B804-76E00AA9F06C}" destId="{6DB5E73A-E86C-489B-BE75-BFEA13761083}" srcOrd="1" destOrd="0" presId="urn:microsoft.com/office/officeart/2005/8/layout/vList3"/>
  </dgm:cxnLst>
  <dgm:bg/>
  <dgm:whole/>
  <dgm:extLst>
    <a:ext uri="http://schemas.microsoft.com/office/drawing/2008/diagram">
      <dsp:dataModelExt xmlns=""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CA02D5-B7C3-4A4D-960D-3C4E5C66DABB}" type="doc">
      <dgm:prSet loTypeId="urn:microsoft.com/office/officeart/2005/8/layout/vList3" loCatId="list" qsTypeId="urn:microsoft.com/office/officeart/2005/8/quickstyle/3d1" qsCatId="3D" csTypeId="urn:microsoft.com/office/officeart/2005/8/colors/accent4_3" csCatId="accent4" phldr="1"/>
      <dgm:spPr/>
    </dgm:pt>
    <dgm:pt modelId="{73403BB2-B1AA-43A7-BF2E-72ACDC5224CD}">
      <dgm:prSet phldrT="[Текст]"/>
      <dgm:spPr/>
      <dgm:t>
        <a:bodyPr/>
        <a:lstStyle/>
        <a:p>
          <a:endParaRPr lang="ru-RU" dirty="0"/>
        </a:p>
      </dgm:t>
    </dgm:pt>
    <dgm:pt modelId="{BC22998E-4CD1-4A6F-A5F0-66EBF116C995}" type="sibTrans" cxnId="{9EB03B21-3131-48AC-96F9-EFE6509415B6}">
      <dgm:prSet/>
      <dgm:spPr/>
      <dgm:t>
        <a:bodyPr/>
        <a:lstStyle/>
        <a:p>
          <a:endParaRPr lang="ru-RU"/>
        </a:p>
      </dgm:t>
    </dgm:pt>
    <dgm:pt modelId="{A74EB81B-9313-40BD-BAE9-17069AF38665}" type="parTrans" cxnId="{9EB03B21-3131-48AC-96F9-EFE6509415B6}">
      <dgm:prSet/>
      <dgm:spPr/>
      <dgm:t>
        <a:bodyPr/>
        <a:lstStyle/>
        <a:p>
          <a:endParaRPr lang="ru-RU"/>
        </a:p>
      </dgm:t>
    </dgm:pt>
    <dgm:pt modelId="{40410F5D-7A80-47D3-80E5-8BC9F21B475E}" type="pres">
      <dgm:prSet presAssocID="{E2CA02D5-B7C3-4A4D-960D-3C4E5C66DABB}" presName="linearFlow" presStyleCnt="0">
        <dgm:presLayoutVars>
          <dgm:dir/>
          <dgm:resizeHandles val="exact"/>
        </dgm:presLayoutVars>
      </dgm:prSet>
      <dgm:spPr/>
    </dgm:pt>
    <dgm:pt modelId="{E00471BC-D893-489C-B804-76E00AA9F06C}" type="pres">
      <dgm:prSet presAssocID="{73403BB2-B1AA-43A7-BF2E-72ACDC5224CD}" presName="composite" presStyleCnt="0"/>
      <dgm:spPr/>
    </dgm:pt>
    <dgm:pt modelId="{3E4DFD83-E202-4D60-909E-6C46D28DCA0D}" type="pres">
      <dgm:prSet presAssocID="{73403BB2-B1AA-43A7-BF2E-72ACDC5224CD}" presName="imgShp" presStyleLbl="fgImgPlace1" presStyleIdx="0" presStyleCnt="1" custScaleX="120282" custScaleY="120283" custLinFactNeighborX="64715" custLinFactNeighborY="-13092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27000" contourW="44450" prstMaterial="matte">
          <a:bevelT w="63500" h="63500" prst="artDeco"/>
          <a:contourClr>
            <a:srgbClr val="FFFFFF"/>
          </a:contourClr>
        </a:sp3d>
      </dgm:spPr>
    </dgm:pt>
    <dgm:pt modelId="{6DB5E73A-E86C-489B-BE75-BFEA13761083}" type="pres">
      <dgm:prSet presAssocID="{73403BB2-B1AA-43A7-BF2E-72ACDC5224CD}" presName="txShp" presStyleLbl="node1" presStyleIdx="0" presStyleCnt="1" custAng="0" custScaleX="67244" custScaleY="28394" custLinFactNeighborX="-53072" custLinFactNeighborY="451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03B21-3131-48AC-96F9-EFE6509415B6}" srcId="{E2CA02D5-B7C3-4A4D-960D-3C4E5C66DABB}" destId="{73403BB2-B1AA-43A7-BF2E-72ACDC5224CD}" srcOrd="0" destOrd="0" parTransId="{A74EB81B-9313-40BD-BAE9-17069AF38665}" sibTransId="{BC22998E-4CD1-4A6F-A5F0-66EBF116C995}"/>
    <dgm:cxn modelId="{F989A7CD-3F2F-445B-9A73-16665EA01F8C}" type="presOf" srcId="{73403BB2-B1AA-43A7-BF2E-72ACDC5224CD}" destId="{6DB5E73A-E86C-489B-BE75-BFEA13761083}" srcOrd="0" destOrd="0" presId="urn:microsoft.com/office/officeart/2005/8/layout/vList3"/>
    <dgm:cxn modelId="{C297AF67-6635-4EAF-9881-99AB6D72B09F}" type="presOf" srcId="{E2CA02D5-B7C3-4A4D-960D-3C4E5C66DABB}" destId="{40410F5D-7A80-47D3-80E5-8BC9F21B475E}" srcOrd="0" destOrd="0" presId="urn:microsoft.com/office/officeart/2005/8/layout/vList3"/>
    <dgm:cxn modelId="{5216B91D-4857-44E7-BB31-7599CA5A1B3D}" type="presParOf" srcId="{40410F5D-7A80-47D3-80E5-8BC9F21B475E}" destId="{E00471BC-D893-489C-B804-76E00AA9F06C}" srcOrd="0" destOrd="0" presId="urn:microsoft.com/office/officeart/2005/8/layout/vList3"/>
    <dgm:cxn modelId="{B362DDEC-7683-4092-A123-62EB79F5C0FE}" type="presParOf" srcId="{E00471BC-D893-489C-B804-76E00AA9F06C}" destId="{3E4DFD83-E202-4D60-909E-6C46D28DCA0D}" srcOrd="0" destOrd="0" presId="urn:microsoft.com/office/officeart/2005/8/layout/vList3"/>
    <dgm:cxn modelId="{53FF7372-9846-480E-98C3-82A08229C6F8}" type="presParOf" srcId="{E00471BC-D893-489C-B804-76E00AA9F06C}" destId="{6DB5E73A-E86C-489B-BE75-BFEA13761083}" srcOrd="1" destOrd="0" presId="urn:microsoft.com/office/officeart/2005/8/layout/vList3"/>
  </dgm:cxnLst>
  <dgm:bg/>
  <dgm:whole/>
  <dgm:extLst>
    <a:ext uri="http://schemas.microsoft.com/office/drawing/2008/diagram">
      <dsp:dataModelExt xmlns="" xmlns:dsp="http://schemas.microsoft.com/office/drawing/2008/diagram" relId="rId2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2CA02D5-B7C3-4A4D-960D-3C4E5C66DABB}" type="doc">
      <dgm:prSet loTypeId="urn:microsoft.com/office/officeart/2005/8/layout/vList3" loCatId="list" qsTypeId="urn:microsoft.com/office/officeart/2005/8/quickstyle/3d1" qsCatId="3D" csTypeId="urn:microsoft.com/office/officeart/2005/8/colors/accent3_3" csCatId="accent3" phldr="1"/>
      <dgm:spPr/>
    </dgm:pt>
    <dgm:pt modelId="{73403BB2-B1AA-43A7-BF2E-72ACDC5224CD}">
      <dgm:prSet phldrT="[Текст]"/>
      <dgm:spPr/>
      <dgm:t>
        <a:bodyPr/>
        <a:lstStyle/>
        <a:p>
          <a:endParaRPr lang="ru-RU" dirty="0"/>
        </a:p>
      </dgm:t>
    </dgm:pt>
    <dgm:pt modelId="{A74EB81B-9313-40BD-BAE9-17069AF38665}" type="parTrans" cxnId="{9EB03B21-3131-48AC-96F9-EFE6509415B6}">
      <dgm:prSet/>
      <dgm:spPr/>
      <dgm:t>
        <a:bodyPr/>
        <a:lstStyle/>
        <a:p>
          <a:endParaRPr lang="ru-RU"/>
        </a:p>
      </dgm:t>
    </dgm:pt>
    <dgm:pt modelId="{BC22998E-4CD1-4A6F-A5F0-66EBF116C995}" type="sibTrans" cxnId="{9EB03B21-3131-48AC-96F9-EFE6509415B6}">
      <dgm:prSet/>
      <dgm:spPr/>
      <dgm:t>
        <a:bodyPr/>
        <a:lstStyle/>
        <a:p>
          <a:endParaRPr lang="ru-RU"/>
        </a:p>
      </dgm:t>
    </dgm:pt>
    <dgm:pt modelId="{40410F5D-7A80-47D3-80E5-8BC9F21B475E}" type="pres">
      <dgm:prSet presAssocID="{E2CA02D5-B7C3-4A4D-960D-3C4E5C66DABB}" presName="linearFlow" presStyleCnt="0">
        <dgm:presLayoutVars>
          <dgm:dir/>
          <dgm:resizeHandles val="exact"/>
        </dgm:presLayoutVars>
      </dgm:prSet>
      <dgm:spPr/>
    </dgm:pt>
    <dgm:pt modelId="{E00471BC-D893-489C-B804-76E00AA9F06C}" type="pres">
      <dgm:prSet presAssocID="{73403BB2-B1AA-43A7-BF2E-72ACDC5224CD}" presName="composite" presStyleCnt="0"/>
      <dgm:spPr/>
    </dgm:pt>
    <dgm:pt modelId="{3E4DFD83-E202-4D60-909E-6C46D28DCA0D}" type="pres">
      <dgm:prSet presAssocID="{73403BB2-B1AA-43A7-BF2E-72ACDC5224CD}" presName="imgShp" presStyleLbl="fgImgPlace1" presStyleIdx="0" presStyleCnt="1" custScaleX="120282" custScaleY="120283" custLinFactNeighborX="51323" custLinFactNeighborY="-1783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27000" contourW="44450" prstMaterial="matte">
          <a:bevelT w="63500" h="63500" prst="artDeco"/>
          <a:contourClr>
            <a:srgbClr val="FFFFFF"/>
          </a:contourClr>
        </a:sp3d>
      </dgm:spPr>
    </dgm:pt>
    <dgm:pt modelId="{6DB5E73A-E86C-489B-BE75-BFEA13761083}" type="pres">
      <dgm:prSet presAssocID="{73403BB2-B1AA-43A7-BF2E-72ACDC5224CD}" presName="txShp" presStyleLbl="node1" presStyleIdx="0" presStyleCnt="1" custScaleX="83603" custScaleY="28394" custLinFactNeighborX="19511" custLinFactNeighborY="-46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B03B21-3131-48AC-96F9-EFE6509415B6}" srcId="{E2CA02D5-B7C3-4A4D-960D-3C4E5C66DABB}" destId="{73403BB2-B1AA-43A7-BF2E-72ACDC5224CD}" srcOrd="0" destOrd="0" parTransId="{A74EB81B-9313-40BD-BAE9-17069AF38665}" sibTransId="{BC22998E-4CD1-4A6F-A5F0-66EBF116C995}"/>
    <dgm:cxn modelId="{0C532C16-7B93-4B6E-87A3-6C4AC5DF3344}" type="presOf" srcId="{73403BB2-B1AA-43A7-BF2E-72ACDC5224CD}" destId="{6DB5E73A-E86C-489B-BE75-BFEA13761083}" srcOrd="0" destOrd="0" presId="urn:microsoft.com/office/officeart/2005/8/layout/vList3"/>
    <dgm:cxn modelId="{A781F9FB-D007-45C5-ADDA-5E9EB75EA4E6}" type="presOf" srcId="{E2CA02D5-B7C3-4A4D-960D-3C4E5C66DABB}" destId="{40410F5D-7A80-47D3-80E5-8BC9F21B475E}" srcOrd="0" destOrd="0" presId="urn:microsoft.com/office/officeart/2005/8/layout/vList3"/>
    <dgm:cxn modelId="{DD9E8CA7-2319-4FA9-9074-9752E606B42D}" type="presParOf" srcId="{40410F5D-7A80-47D3-80E5-8BC9F21B475E}" destId="{E00471BC-D893-489C-B804-76E00AA9F06C}" srcOrd="0" destOrd="0" presId="urn:microsoft.com/office/officeart/2005/8/layout/vList3"/>
    <dgm:cxn modelId="{0932230B-5CCC-4F71-918B-74C9A8D5282F}" type="presParOf" srcId="{E00471BC-D893-489C-B804-76E00AA9F06C}" destId="{3E4DFD83-E202-4D60-909E-6C46D28DCA0D}" srcOrd="0" destOrd="0" presId="urn:microsoft.com/office/officeart/2005/8/layout/vList3"/>
    <dgm:cxn modelId="{A6D626C8-CA75-4965-A163-764825218819}" type="presParOf" srcId="{E00471BC-D893-489C-B804-76E00AA9F06C}" destId="{6DB5E73A-E86C-489B-BE75-BFEA13761083}" srcOrd="1" destOrd="0" presId="urn:microsoft.com/office/officeart/2005/8/layout/vList3"/>
  </dgm:cxnLst>
  <dgm:bg/>
  <dgm:whole/>
  <dgm:extLst>
    <a:ext uri="http://schemas.microsoft.com/office/drawing/2008/diagram">
      <dsp:dataModelExt xmlns="" xmlns:dsp="http://schemas.microsoft.com/office/drawing/2008/diagram" relId="rId2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B5E73A-E86C-489B-BE75-BFEA13761083}">
      <dsp:nvSpPr>
        <dsp:cNvPr id="0" name=""/>
        <dsp:cNvSpPr/>
      </dsp:nvSpPr>
      <dsp:spPr>
        <a:xfrm rot="10800000">
          <a:off x="2649577" y="720089"/>
          <a:ext cx="3671559" cy="628171"/>
        </a:xfrm>
        <a:prstGeom prst="homePlat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1">
                <a:shade val="8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1">
                <a:shade val="8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558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Ремонт дороги, д. Пашково</a:t>
          </a:r>
          <a:endParaRPr lang="ru-RU" sz="1800" kern="1200" dirty="0"/>
        </a:p>
      </dsp:txBody>
      <dsp:txXfrm rot="10800000">
        <a:off x="2649577" y="720089"/>
        <a:ext cx="3671559" cy="628171"/>
      </dsp:txXfrm>
    </dsp:sp>
    <dsp:sp modelId="{3E4DFD83-E202-4D60-909E-6C46D28DCA0D}">
      <dsp:nvSpPr>
        <dsp:cNvPr id="0" name=""/>
        <dsp:cNvSpPr/>
      </dsp:nvSpPr>
      <dsp:spPr>
        <a:xfrm>
          <a:off x="1656175" y="576055"/>
          <a:ext cx="2661046" cy="266106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270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B5E73A-E86C-489B-BE75-BFEA13761083}">
      <dsp:nvSpPr>
        <dsp:cNvPr id="0" name=""/>
        <dsp:cNvSpPr/>
      </dsp:nvSpPr>
      <dsp:spPr>
        <a:xfrm rot="10800000">
          <a:off x="2932440" y="2736305"/>
          <a:ext cx="3671559" cy="628171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bevelT w="47625" h="69850"/>
          <a:contourClr>
            <a:schemeClr val="lt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75580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Ремонт дороги, 2-е </a:t>
          </a:r>
          <a:r>
            <a:rPr lang="ru-RU" sz="1800" kern="1200" dirty="0" err="1" smtClean="0"/>
            <a:t>Курасово</a:t>
          </a:r>
          <a:endParaRPr lang="ru-RU" sz="1800" kern="1200" dirty="0"/>
        </a:p>
      </dsp:txBody>
      <dsp:txXfrm rot="10800000">
        <a:off x="2932440" y="2736305"/>
        <a:ext cx="3671559" cy="628171"/>
      </dsp:txXfrm>
    </dsp:sp>
    <dsp:sp modelId="{3E4DFD83-E202-4D60-909E-6C46D28DCA0D}">
      <dsp:nvSpPr>
        <dsp:cNvPr id="0" name=""/>
        <dsp:cNvSpPr/>
      </dsp:nvSpPr>
      <dsp:spPr>
        <a:xfrm>
          <a:off x="1904665" y="723308"/>
          <a:ext cx="2661046" cy="266106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B5E73A-E86C-489B-BE75-BFEA13761083}">
      <dsp:nvSpPr>
        <dsp:cNvPr id="0" name=""/>
        <dsp:cNvSpPr/>
      </dsp:nvSpPr>
      <dsp:spPr>
        <a:xfrm rot="10800000">
          <a:off x="519589" y="2736305"/>
          <a:ext cx="2953127" cy="628171"/>
        </a:xfrm>
        <a:prstGeom prst="homePlate">
          <a:avLst/>
        </a:prstGeom>
        <a:gradFill rotWithShape="0">
          <a:gsLst>
            <a:gs pos="0">
              <a:schemeClr val="accent4">
                <a:shade val="8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4">
                <a:shade val="8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4">
                <a:shade val="8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4">
                <a:shade val="8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75580" tIns="49530" rIns="92456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 smtClean="0"/>
            <a:t>Ремонт спортплощадки, </a:t>
          </a:r>
          <a:r>
            <a:rPr lang="ru-RU" sz="1300" kern="1200" dirty="0" err="1" smtClean="0"/>
            <a:t>Рышковская</a:t>
          </a:r>
          <a:r>
            <a:rPr lang="ru-RU" sz="1300" kern="1200" dirty="0" smtClean="0"/>
            <a:t> СОШ</a:t>
          </a:r>
          <a:endParaRPr lang="ru-RU" sz="1300" kern="1200" dirty="0"/>
        </a:p>
      </dsp:txBody>
      <dsp:txXfrm rot="10800000">
        <a:off x="519589" y="2736305"/>
        <a:ext cx="2953127" cy="628171"/>
      </dsp:txXfrm>
    </dsp:sp>
    <dsp:sp modelId="{3E4DFD83-E202-4D60-909E-6C46D28DCA0D}">
      <dsp:nvSpPr>
        <dsp:cNvPr id="0" name=""/>
        <dsp:cNvSpPr/>
      </dsp:nvSpPr>
      <dsp:spPr>
        <a:xfrm>
          <a:off x="2232257" y="432053"/>
          <a:ext cx="2661046" cy="266106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270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B5E73A-E86C-489B-BE75-BFEA13761083}">
      <dsp:nvSpPr>
        <dsp:cNvPr id="0" name=""/>
        <dsp:cNvSpPr/>
      </dsp:nvSpPr>
      <dsp:spPr>
        <a:xfrm rot="10800000">
          <a:off x="3005596" y="686856"/>
          <a:ext cx="3763155" cy="643843"/>
        </a:xfrm>
        <a:prstGeom prst="homePlate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shade val="63000"/>
                <a:satMod val="165000"/>
              </a:schemeClr>
            </a:gs>
            <a:gs pos="30000">
              <a:schemeClr val="accent3">
                <a:shade val="80000"/>
                <a:hueOff val="0"/>
                <a:satOff val="0"/>
                <a:lumOff val="0"/>
                <a:alphaOff val="0"/>
                <a:shade val="58000"/>
                <a:satMod val="165000"/>
              </a:schemeClr>
            </a:gs>
            <a:gs pos="75000">
              <a:schemeClr val="accent3">
                <a:shade val="80000"/>
                <a:hueOff val="0"/>
                <a:satOff val="0"/>
                <a:lumOff val="0"/>
                <a:alphaOff val="0"/>
                <a:shade val="30000"/>
                <a:satMod val="175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0000" dir="5400000" rotWithShape="0">
            <a:srgbClr val="000000">
              <a:alpha val="42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991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Реконструкция башни, д. Полевая</a:t>
          </a:r>
          <a:endParaRPr lang="ru-RU" sz="1800" kern="1200" dirty="0"/>
        </a:p>
      </dsp:txBody>
      <dsp:txXfrm rot="10800000">
        <a:off x="3005596" y="686856"/>
        <a:ext cx="3763155" cy="643843"/>
      </dsp:txXfrm>
    </dsp:sp>
    <dsp:sp modelId="{3E4DFD83-E202-4D60-909E-6C46D28DCA0D}">
      <dsp:nvSpPr>
        <dsp:cNvPr id="0" name=""/>
        <dsp:cNvSpPr/>
      </dsp:nvSpPr>
      <dsp:spPr>
        <a:xfrm>
          <a:off x="1800189" y="648070"/>
          <a:ext cx="2727432" cy="27274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z="127000"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DB5E73A-E86C-489B-BE75-BFEA13761083}">
      <dsp:nvSpPr>
        <dsp:cNvPr id="0" name=""/>
        <dsp:cNvSpPr/>
      </dsp:nvSpPr>
      <dsp:spPr>
        <a:xfrm rot="10800000" flipH="1">
          <a:off x="1795000" y="2880315"/>
          <a:ext cx="215147" cy="523945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74628" tIns="19050" rIns="35560" bIns="190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 rot="10800000" flipH="1">
        <a:off x="1795000" y="2880315"/>
        <a:ext cx="215147" cy="523945"/>
      </dsp:txXfrm>
    </dsp:sp>
    <dsp:sp modelId="{3E4DFD83-E202-4D60-909E-6C46D28DCA0D}">
      <dsp:nvSpPr>
        <dsp:cNvPr id="0" name=""/>
        <dsp:cNvSpPr/>
      </dsp:nvSpPr>
      <dsp:spPr>
        <a:xfrm>
          <a:off x="570876" y="1944205"/>
          <a:ext cx="1801672" cy="180167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noFill/>
          <a:prstDash val="solid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CF392DF-95B9-4CAA-9E40-7079A8638599}">
      <dsp:nvSpPr>
        <dsp:cNvPr id="0" name=""/>
        <dsp:cNvSpPr/>
      </dsp:nvSpPr>
      <dsp:spPr>
        <a:xfrm>
          <a:off x="3693148" y="631570"/>
          <a:ext cx="320431" cy="1977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712"/>
              </a:lnTo>
              <a:lnTo>
                <a:pt x="320431" y="113712"/>
              </a:lnTo>
              <a:lnTo>
                <a:pt x="320431" y="197713"/>
              </a:lnTo>
            </a:path>
          </a:pathLst>
        </a:cu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42D64C-1903-469F-B2EC-87D2E53AA506}">
      <dsp:nvSpPr>
        <dsp:cNvPr id="0" name=""/>
        <dsp:cNvSpPr/>
      </dsp:nvSpPr>
      <dsp:spPr>
        <a:xfrm>
          <a:off x="2055598" y="55775"/>
          <a:ext cx="3275100" cy="575794"/>
        </a:xfrm>
        <a:prstGeom prst="roundRect">
          <a:avLst>
            <a:gd name="adj" fmla="val 10000"/>
          </a:avLst>
        </a:prstGeom>
        <a:solidFill>
          <a:srgbClr val="993366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ADFD5C-ED8F-4C27-A847-F2AD289256D3}">
      <dsp:nvSpPr>
        <dsp:cNvPr id="0" name=""/>
        <dsp:cNvSpPr/>
      </dsp:nvSpPr>
      <dsp:spPr>
        <a:xfrm>
          <a:off x="2156349" y="151489"/>
          <a:ext cx="3275100" cy="575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  <a:reflection blurRad="6350" stA="50000" endA="300" endPos="55000" dir="5400000" sy="-100000" algn="bl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sng" kern="1200" dirty="0" smtClean="0">
              <a:latin typeface="Times New Roman" pitchFamily="18" charset="0"/>
              <a:cs typeface="Times New Roman" pitchFamily="18" charset="0"/>
            </a:rPr>
            <a:t>БЮДЖЕТ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b="1" u="sng" kern="1200" dirty="0" smtClean="0">
              <a:latin typeface="Times New Roman" pitchFamily="18" charset="0"/>
              <a:cs typeface="Times New Roman" pitchFamily="18" charset="0"/>
            </a:rPr>
            <a:t>КУРСКОЙ ОБЛАСТИ</a:t>
          </a:r>
          <a:endParaRPr lang="ru-RU" sz="1300" b="1" u="sng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56349" y="151489"/>
        <a:ext cx="3275100" cy="575794"/>
      </dsp:txXfrm>
    </dsp:sp>
    <dsp:sp modelId="{5F529BFB-3CBE-4390-8894-0DA8A8AEFE6E}">
      <dsp:nvSpPr>
        <dsp:cNvPr id="0" name=""/>
        <dsp:cNvSpPr/>
      </dsp:nvSpPr>
      <dsp:spPr>
        <a:xfrm>
          <a:off x="3326027" y="829283"/>
          <a:ext cx="1375106" cy="575794"/>
        </a:xfrm>
        <a:prstGeom prst="roundRect">
          <a:avLst>
            <a:gd name="adj" fmla="val 10000"/>
          </a:avLst>
        </a:prstGeom>
        <a:solidFill>
          <a:srgbClr val="993366"/>
        </a:solidFill>
        <a:ln>
          <a:noFill/>
        </a:ln>
        <a:effectLst/>
        <a:scene3d>
          <a:camera prst="orthographicFront">
            <a:rot lat="0" lon="0" rev="0"/>
          </a:camera>
          <a:lightRig rig="glow" dir="t">
            <a:rot lat="0" lon="0" rev="14100000"/>
          </a:lightRig>
        </a:scene3d>
        <a:sp3d prstMaterial="softEdge">
          <a:bevelT w="127000" prst="artDeco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C249E1D-1C98-450A-9EF9-435CD0027B99}">
      <dsp:nvSpPr>
        <dsp:cNvPr id="0" name=""/>
        <dsp:cNvSpPr/>
      </dsp:nvSpPr>
      <dsp:spPr>
        <a:xfrm>
          <a:off x="3426779" y="924997"/>
          <a:ext cx="1375106" cy="57579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38100" dir="10800000" algn="r" rotWithShape="0">
            <a:prstClr val="black">
              <a:alpha val="40000"/>
            </a:prstClr>
          </a:outerShdw>
          <a:reflection blurRad="6350" stA="50000" endA="300" endPos="55000" dir="5400000" sy="-100000" algn="bl" rotWithShape="0"/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latin typeface="Times New Roman" pitchFamily="18" charset="0"/>
              <a:cs typeface="Times New Roman" pitchFamily="18" charset="0"/>
            </a:rPr>
            <a:t>Бюджеты муниципальных образований Курской области</a:t>
          </a:r>
          <a:endParaRPr lang="ru-RU" sz="1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6779" y="924997"/>
        <a:ext cx="1375106" cy="57579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3670709-4DCE-4998-8825-663D39B7A07C}">
      <dsp:nvSpPr>
        <dsp:cNvPr id="0" name=""/>
        <dsp:cNvSpPr/>
      </dsp:nvSpPr>
      <dsp:spPr>
        <a:xfrm>
          <a:off x="1370" y="2306"/>
          <a:ext cx="2805571" cy="110937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35000"/>
                <a:satMod val="260000"/>
              </a:schemeClr>
            </a:gs>
            <a:gs pos="30000">
              <a:schemeClr val="accent2">
                <a:hueOff val="0"/>
                <a:satOff val="0"/>
                <a:lumOff val="0"/>
                <a:alphaOff val="0"/>
                <a:tint val="38000"/>
                <a:satMod val="260000"/>
              </a:schemeClr>
            </a:gs>
            <a:gs pos="75000">
              <a:schemeClr val="accent2">
                <a:hueOff val="0"/>
                <a:satOff val="0"/>
                <a:lumOff val="0"/>
                <a:alphaOff val="0"/>
                <a:tint val="55000"/>
                <a:satMod val="2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>
              <a:latin typeface="Times New Roman" pitchFamily="18" charset="0"/>
              <a:cs typeface="Times New Roman" pitchFamily="18" charset="0"/>
            </a:rPr>
            <a:t>- областной бюджет</a:t>
          </a:r>
          <a:endParaRPr lang="ru-RU" sz="2000" b="0" i="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1370" y="2306"/>
        <a:ext cx="2805571" cy="1109373"/>
      </dsp:txXfrm>
    </dsp:sp>
    <dsp:sp modelId="{45FA480D-FE2A-4F3F-A62F-D0DB8B6069BC}">
      <dsp:nvSpPr>
        <dsp:cNvPr id="0" name=""/>
        <dsp:cNvSpPr/>
      </dsp:nvSpPr>
      <dsp:spPr>
        <a:xfrm>
          <a:off x="1370" y="1167148"/>
          <a:ext cx="2794150" cy="1109373"/>
        </a:xfrm>
        <a:prstGeom prst="roundRect">
          <a:avLst/>
        </a:prstGeom>
        <a:gradFill rotWithShape="0">
          <a:gsLst>
            <a:gs pos="0">
              <a:schemeClr val="accent2">
                <a:hueOff val="-4211785"/>
                <a:satOff val="7099"/>
                <a:lumOff val="-8693"/>
                <a:alphaOff val="0"/>
                <a:tint val="35000"/>
                <a:satMod val="260000"/>
              </a:schemeClr>
            </a:gs>
            <a:gs pos="30000">
              <a:schemeClr val="accent2">
                <a:hueOff val="-4211785"/>
                <a:satOff val="7099"/>
                <a:lumOff val="-8693"/>
                <a:alphaOff val="0"/>
                <a:tint val="38000"/>
                <a:satMod val="260000"/>
              </a:schemeClr>
            </a:gs>
            <a:gs pos="75000">
              <a:schemeClr val="accent2">
                <a:hueOff val="-4211785"/>
                <a:satOff val="7099"/>
                <a:lumOff val="-8693"/>
                <a:alphaOff val="0"/>
                <a:tint val="55000"/>
                <a:satMod val="255000"/>
              </a:schemeClr>
            </a:gs>
            <a:gs pos="100000">
              <a:schemeClr val="accent2">
                <a:hueOff val="-4211785"/>
                <a:satOff val="7099"/>
                <a:lumOff val="-8693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>
              <a:latin typeface="Times New Roman" pitchFamily="18" charset="0"/>
              <a:cs typeface="Times New Roman" pitchFamily="18" charset="0"/>
            </a:rPr>
            <a:t>- местные бюджеты</a:t>
          </a:r>
          <a:endParaRPr lang="ru-RU" sz="2000" b="0" i="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1370" y="1167148"/>
        <a:ext cx="2794150" cy="1109373"/>
      </dsp:txXfrm>
    </dsp:sp>
    <dsp:sp modelId="{4254B74D-25A9-42EE-9723-6EFCCEAED5F4}">
      <dsp:nvSpPr>
        <dsp:cNvPr id="0" name=""/>
        <dsp:cNvSpPr/>
      </dsp:nvSpPr>
      <dsp:spPr>
        <a:xfrm>
          <a:off x="2740" y="2374079"/>
          <a:ext cx="2805571" cy="1109373"/>
        </a:xfrm>
        <a:prstGeom prst="roundRect">
          <a:avLst/>
        </a:prstGeom>
        <a:gradFill rotWithShape="0">
          <a:gsLst>
            <a:gs pos="0">
              <a:schemeClr val="accent2">
                <a:hueOff val="-8423570"/>
                <a:satOff val="14198"/>
                <a:lumOff val="-17386"/>
                <a:alphaOff val="0"/>
                <a:tint val="35000"/>
                <a:satMod val="260000"/>
              </a:schemeClr>
            </a:gs>
            <a:gs pos="30000">
              <a:schemeClr val="accent2">
                <a:hueOff val="-8423570"/>
                <a:satOff val="14198"/>
                <a:lumOff val="-17386"/>
                <a:alphaOff val="0"/>
                <a:tint val="38000"/>
                <a:satMod val="260000"/>
              </a:schemeClr>
            </a:gs>
            <a:gs pos="75000">
              <a:schemeClr val="accent2">
                <a:hueOff val="-8423570"/>
                <a:satOff val="14198"/>
                <a:lumOff val="-17386"/>
                <a:alphaOff val="0"/>
                <a:tint val="55000"/>
                <a:satMod val="255000"/>
              </a:schemeClr>
            </a:gs>
            <a:gs pos="100000">
              <a:schemeClr val="accent2">
                <a:hueOff val="-8423570"/>
                <a:satOff val="14198"/>
                <a:lumOff val="-17386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0" i="0" kern="1200" baseline="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>
              <a:latin typeface="Times New Roman" pitchFamily="18" charset="0"/>
              <a:cs typeface="Times New Roman" pitchFamily="18" charset="0"/>
            </a:rPr>
            <a:t>-юридические лица и индивидуальные предприниматели</a:t>
          </a:r>
        </a:p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0" i="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2740" y="2374079"/>
        <a:ext cx="2805571" cy="1109373"/>
      </dsp:txXfrm>
    </dsp:sp>
    <dsp:sp modelId="{3E2493E8-8326-4BD6-9581-8401FA8745AA}">
      <dsp:nvSpPr>
        <dsp:cNvPr id="0" name=""/>
        <dsp:cNvSpPr/>
      </dsp:nvSpPr>
      <dsp:spPr>
        <a:xfrm>
          <a:off x="1370" y="3496832"/>
          <a:ext cx="2805571" cy="1109373"/>
        </a:xfrm>
        <a:prstGeom prst="roundRect">
          <a:avLst/>
        </a:prstGeom>
        <a:gradFill rotWithShape="0">
          <a:gsLst>
            <a:gs pos="0">
              <a:schemeClr val="accent2">
                <a:hueOff val="-12635355"/>
                <a:satOff val="21297"/>
                <a:lumOff val="-26079"/>
                <a:alphaOff val="0"/>
                <a:tint val="35000"/>
                <a:satMod val="260000"/>
              </a:schemeClr>
            </a:gs>
            <a:gs pos="30000">
              <a:schemeClr val="accent2">
                <a:hueOff val="-12635355"/>
                <a:satOff val="21297"/>
                <a:lumOff val="-26079"/>
                <a:alphaOff val="0"/>
                <a:tint val="38000"/>
                <a:satMod val="260000"/>
              </a:schemeClr>
            </a:gs>
            <a:gs pos="75000">
              <a:schemeClr val="accent2">
                <a:hueOff val="-12635355"/>
                <a:satOff val="21297"/>
                <a:lumOff val="-26079"/>
                <a:alphaOff val="0"/>
                <a:tint val="55000"/>
                <a:satMod val="255000"/>
              </a:schemeClr>
            </a:gs>
            <a:gs pos="100000">
              <a:schemeClr val="accent2">
                <a:hueOff val="-12635355"/>
                <a:satOff val="21297"/>
                <a:lumOff val="-26079"/>
                <a:alphaOff val="0"/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ln>
          <a:noFill/>
        </a:ln>
        <a:effectLst>
          <a:outerShdw blurRad="50800" dist="250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baseline="0" dirty="0" smtClean="0">
              <a:latin typeface="Times New Roman" pitchFamily="18" charset="0"/>
              <a:cs typeface="Times New Roman" pitchFamily="18" charset="0"/>
            </a:rPr>
            <a:t>- граждане Курской области</a:t>
          </a:r>
          <a:endParaRPr lang="ru-RU" sz="2000" b="0" i="0" kern="1200" baseline="0" dirty="0">
            <a:latin typeface="Times New Roman" pitchFamily="18" charset="0"/>
            <a:cs typeface="Times New Roman" pitchFamily="18" charset="0"/>
          </a:endParaRPr>
        </a:p>
      </dsp:txBody>
      <dsp:txXfrm>
        <a:off x="1370" y="3496832"/>
        <a:ext cx="2805571" cy="1109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microsoft.com/office/2006/relationships/legacyDiagramText" Target="legacyDiagramText3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56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627" y="0"/>
            <a:ext cx="291956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370948"/>
            <a:ext cx="291956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8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627" y="9370948"/>
            <a:ext cx="291956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31322AC-13A9-4115-BB9D-EBBF6F070E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956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627" y="0"/>
            <a:ext cx="291956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6913" y="739775"/>
            <a:ext cx="5341937" cy="3698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265" y="4688629"/>
            <a:ext cx="5389240" cy="4437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0948"/>
            <a:ext cx="291956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627" y="9370948"/>
            <a:ext cx="2919565" cy="49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20" tIns="45361" rIns="90720" bIns="4536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8DB5B7E5-A67B-4676-82D0-22E29C846A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3952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790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18586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581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1977109" algn="l" defTabSz="79084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372530" algn="l" defTabSz="79084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767952" algn="l" defTabSz="79084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163374" algn="l" defTabSz="790844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96913" y="739775"/>
            <a:ext cx="5341937" cy="3698875"/>
          </a:xfrm>
          <a:ln/>
        </p:spPr>
      </p:sp>
      <p:sp>
        <p:nvSpPr>
          <p:cNvPr id="13619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1361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46B73E-FF88-4815-A6D7-FD3F4BB2DF20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476500" y="3124200"/>
            <a:ext cx="668655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476500" y="5003322"/>
            <a:ext cx="668655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8506923" y="1158222"/>
            <a:ext cx="2286000" cy="41275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819441" y="4165667"/>
            <a:ext cx="3657600" cy="4160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412750" y="0"/>
            <a:ext cx="6604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99364" y="0"/>
            <a:ext cx="113386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1073150" y="0"/>
            <a:ext cx="197028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236430" y="0"/>
            <a:ext cx="24947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1520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906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925288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87052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1557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8733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320800" y="0"/>
            <a:ext cx="8255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60400" y="3429000"/>
            <a:ext cx="140335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418768" y="4866752"/>
            <a:ext cx="694876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182003" y="5500632"/>
            <a:ext cx="14859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802892" y="5788152"/>
            <a:ext cx="29718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2063750" y="4495800"/>
            <a:ext cx="39624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436006" y="4928702"/>
            <a:ext cx="660400" cy="517524"/>
          </a:xfrm>
        </p:spPr>
        <p:txBody>
          <a:bodyPr/>
          <a:lstStyle/>
          <a:p>
            <a:pPr>
              <a:defRPr/>
            </a:pPr>
            <a:fld id="{01F27878-D8C4-4044-B99C-469BDC50CB4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6FE536-51B5-4993-BE71-7CB2C10ABF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18161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DD8999-86EC-4F4C-B6E9-14A3CF66C91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95302" y="1600876"/>
            <a:ext cx="8915400" cy="452507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FD71F-D48A-4708-A4C2-C473B4D8E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95302" y="1600876"/>
            <a:ext cx="8915400" cy="452507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0D2EA-3614-4E70-B9D8-DAAB4A4324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2" y="274856"/>
            <a:ext cx="8915400" cy="114233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95304" y="1600876"/>
            <a:ext cx="4387980" cy="45250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22722" y="1600876"/>
            <a:ext cx="4387982" cy="45250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D20C8-49F0-415A-89FB-DC5E6C6C69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95300" y="1600201"/>
            <a:ext cx="89154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0F795-6DF9-4D92-9C3D-6BB881D0EFC1}" type="datetimeFigureOut">
              <a:rPr lang="ru-RU"/>
              <a:pPr>
                <a:defRPr/>
              </a:pPr>
              <a:t>23.03.2020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7E67F-B110-4AA6-8AFF-9E8C89A43E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80899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93878114-3E4F-4B37-B083-D1F4FD2A741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76500" y="2895600"/>
            <a:ext cx="668655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76500" y="5010150"/>
            <a:ext cx="668655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8505444" y="1154557"/>
            <a:ext cx="2286000" cy="41275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819644" y="4162806"/>
            <a:ext cx="3657600" cy="416052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412750" y="0"/>
            <a:ext cx="6604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99364" y="0"/>
            <a:ext cx="113386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73150" y="0"/>
            <a:ext cx="197028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236430" y="0"/>
            <a:ext cx="24947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1520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906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925288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87052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1557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320800" y="0"/>
            <a:ext cx="8255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60400" y="3429000"/>
            <a:ext cx="140335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435096" y="4866752"/>
            <a:ext cx="694876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182003" y="5500632"/>
            <a:ext cx="14859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802892" y="5791200"/>
            <a:ext cx="29718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2035627" y="4479888"/>
            <a:ext cx="39624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85610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452334" y="4928702"/>
            <a:ext cx="660400" cy="517524"/>
          </a:xfrm>
        </p:spPr>
        <p:txBody>
          <a:bodyPr/>
          <a:lstStyle/>
          <a:p>
            <a:pPr>
              <a:defRPr/>
            </a:pPr>
            <a:fld id="{1936E6DE-5DE9-4A07-ABBF-002F716A40F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4502B3-C55A-4A84-93AE-3F8B8389B2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95300" y="1600200"/>
            <a:ext cx="39624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626102" y="1600200"/>
            <a:ext cx="39624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817245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9860F-81A2-4F1E-9CCC-32540E1298B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5300" y="2362200"/>
            <a:ext cx="39624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736306" y="2362200"/>
            <a:ext cx="39624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95300" y="1569720"/>
            <a:ext cx="39624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705350" y="1569720"/>
            <a:ext cx="39624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6A47197-CCCC-47B4-B961-941C5EBDC2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F867-467A-4A3A-A2FF-93D6BC7F3A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949325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915728" y="3181350"/>
            <a:ext cx="6309360" cy="4953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7379970" y="274320"/>
            <a:ext cx="1654302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7691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708321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7409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9575800" y="0"/>
            <a:ext cx="3302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96583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836152" y="5715000"/>
            <a:ext cx="59436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30200" y="274320"/>
            <a:ext cx="61087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>
              <a:defRPr/>
            </a:pPr>
            <a:fld id="{1459A622-C7CB-414E-9B2E-3B569F13549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49325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836152" y="5715000"/>
            <a:ext cx="59436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892201" y="3181350"/>
            <a:ext cx="6309360" cy="4953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68655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29615" y="264795"/>
            <a:ext cx="1651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97409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575800" y="0"/>
            <a:ext cx="3302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96583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7691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708321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5F6947A8-C9E9-4740-AF00-91A8D5315A8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949325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0899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0899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8305800" y="1065849"/>
            <a:ext cx="2011680" cy="416052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7706052" y="3722000"/>
            <a:ext cx="3200400" cy="39624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8255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97409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9575800" y="0"/>
            <a:ext cx="3302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965835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836152" y="5715000"/>
            <a:ext cx="59436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806434" y="5734050"/>
            <a:ext cx="6604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963D81B-EF11-4337-9FFF-3C1CA857315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3" r:id="rId12"/>
    <p:sldLayoutId id="2147483794" r:id="rId13"/>
    <p:sldLayoutId id="2147483796" r:id="rId14"/>
    <p:sldLayoutId id="2147483798" r:id="rId15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17.jpeg"/><Relationship Id="rId7" Type="http://schemas.openxmlformats.org/officeDocument/2006/relationships/diagramLayout" Target="../diagrams/layout3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3.xml"/><Relationship Id="rId5" Type="http://schemas.openxmlformats.org/officeDocument/2006/relationships/image" Target="../media/image19.jpeg"/><Relationship Id="rId10" Type="http://schemas.microsoft.com/office/2007/relationships/diagramDrawing" Target="../diagrams/drawing3.xml"/><Relationship Id="rId4" Type="http://schemas.openxmlformats.org/officeDocument/2006/relationships/image" Target="../media/image18.jpeg"/><Relationship Id="rId9" Type="http://schemas.openxmlformats.org/officeDocument/2006/relationships/diagramColors" Target="../diagrams/colors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chart" Target="../charts/char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chart" Target="../charts/char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microsoft.com/office/2007/relationships/diagramDrawing" Target="../diagrams/drawing8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21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diagramColors" Target="../diagrams/colors7.xml"/><Relationship Id="rId18" Type="http://schemas.openxmlformats.org/officeDocument/2006/relationships/diagramData" Target="../diagrams/data9.xml"/><Relationship Id="rId3" Type="http://schemas.openxmlformats.org/officeDocument/2006/relationships/diagramLayout" Target="../diagrams/layout6.xml"/><Relationship Id="rId21" Type="http://schemas.openxmlformats.org/officeDocument/2006/relationships/diagramColors" Target="../diagrams/colors9.xml"/><Relationship Id="rId7" Type="http://schemas.openxmlformats.org/officeDocument/2006/relationships/image" Target="../media/image78.jpeg"/><Relationship Id="rId12" Type="http://schemas.openxmlformats.org/officeDocument/2006/relationships/diagramQuickStyle" Target="../diagrams/quickStyle7.xml"/><Relationship Id="rId17" Type="http://schemas.openxmlformats.org/officeDocument/2006/relationships/diagramColors" Target="../diagrams/colors8.xml"/><Relationship Id="rId2" Type="http://schemas.openxmlformats.org/officeDocument/2006/relationships/diagramData" Target="../diagrams/data6.xml"/><Relationship Id="rId16" Type="http://schemas.openxmlformats.org/officeDocument/2006/relationships/diagramQuickStyle" Target="../diagrams/quickStyle8.xml"/><Relationship Id="rId20" Type="http://schemas.openxmlformats.org/officeDocument/2006/relationships/diagramQuickStyle" Target="../diagrams/quickStyle9.xml"/><Relationship Id="rId29" Type="http://schemas.microsoft.com/office/2007/relationships/diagramDrawing" Target="../diagrams/drawing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diagramLayout" Target="../diagrams/layout7.xml"/><Relationship Id="rId32" Type="http://schemas.microsoft.com/office/2007/relationships/diagramDrawing" Target="../diagrams/drawing14.xml"/><Relationship Id="rId5" Type="http://schemas.openxmlformats.org/officeDocument/2006/relationships/diagramColors" Target="../diagrams/colors6.xml"/><Relationship Id="rId15" Type="http://schemas.openxmlformats.org/officeDocument/2006/relationships/diagramLayout" Target="../diagrams/layout8.xml"/><Relationship Id="rId23" Type="http://schemas.openxmlformats.org/officeDocument/2006/relationships/image" Target="../media/image85.jpeg"/><Relationship Id="rId28" Type="http://schemas.microsoft.com/office/2007/relationships/diagramDrawing" Target="../diagrams/drawing13.xml"/><Relationship Id="rId10" Type="http://schemas.openxmlformats.org/officeDocument/2006/relationships/diagramData" Target="../diagrams/data7.xml"/><Relationship Id="rId19" Type="http://schemas.openxmlformats.org/officeDocument/2006/relationships/diagramLayout" Target="../diagrams/layout9.xml"/><Relationship Id="rId31" Type="http://schemas.microsoft.com/office/2007/relationships/diagramDrawing" Target="../diagrams/drawing11.xml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80.jpeg"/><Relationship Id="rId14" Type="http://schemas.openxmlformats.org/officeDocument/2006/relationships/diagramData" Target="../diagrams/data8.xml"/><Relationship Id="rId22" Type="http://schemas.openxmlformats.org/officeDocument/2006/relationships/image" Target="../media/image84.jpeg"/><Relationship Id="rId30" Type="http://schemas.microsoft.com/office/2007/relationships/diagramDrawing" Target="../diagrams/drawing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diagramLayout" Target="../diagrams/layout1.xml"/><Relationship Id="rId7" Type="http://schemas.openxmlformats.org/officeDocument/2006/relationships/diagramLayout" Target="../diagrams/layout2.xml"/><Relationship Id="rId12" Type="http://schemas.microsoft.com/office/2007/relationships/diagramDrawing" Target="../diagrams/drawing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92562" y="2"/>
            <a:ext cx="984718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000" b="1" i="1" cap="none" spc="50" dirty="0" smtClean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БЮДЖЕТ ДЛЯ ГРАЖДАН</a:t>
            </a:r>
            <a:endParaRPr lang="ru-RU" sz="6000" b="1" i="1" cap="none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473" y="980729"/>
            <a:ext cx="9433048" cy="105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0838" lvl="0" indent="-350838" algn="just" defTabSz="936382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1200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 проекту решения Представительного Собрания </a:t>
            </a:r>
            <a:r>
              <a:rPr lang="ru-RU" sz="1200" i="1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Солнцевского</a:t>
            </a:r>
            <a:r>
              <a:rPr lang="ru-RU" sz="1200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района Курской области</a:t>
            </a:r>
            <a:r>
              <a:rPr lang="ru-RU" sz="1200" i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200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«Об бюджете муниципального  района «</a:t>
            </a:r>
            <a:r>
              <a:rPr lang="ru-RU" sz="1200" i="1" kern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Солнцевский</a:t>
            </a:r>
            <a:r>
              <a:rPr lang="ru-RU" sz="1200" i="1" kern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район» Курской области на 2019 год и на плановый период 2020 и 2021  годов»</a:t>
            </a:r>
          </a:p>
          <a:p>
            <a:endParaRPr lang="ru-RU" dirty="0"/>
          </a:p>
        </p:txBody>
      </p:sp>
      <p:pic>
        <p:nvPicPr>
          <p:cNvPr id="19" name="Рисунок 18" descr="IMG_412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049344" y="1700809"/>
            <a:ext cx="1440160" cy="191757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 descr="IMG_41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0833" y="5157195"/>
            <a:ext cx="2356656" cy="148651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2" name="Рисунок 21" descr="kurskaya_coa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1430" y="3789042"/>
            <a:ext cx="1500198" cy="1269997"/>
          </a:xfrm>
          <a:prstGeom prst="rect">
            <a:avLst/>
          </a:prstGeom>
          <a:effectLst>
            <a:softEdge rad="6350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F867-467A-4A3A-A2FF-93D6BC7F3A65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  <p:pic>
        <p:nvPicPr>
          <p:cNvPr id="23" name="Picture 14" descr="RUS_355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3714752"/>
            <a:ext cx="350122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6" descr="111666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8092" y="1428736"/>
            <a:ext cx="214314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 descr="C:\Users\1\Documents\Кузьминов А.Н\ДОКУМЕНТЫ\Кузьминов А.Н\ФОТО РАБОТА\ООО ПРАВДА\P1190286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0968" y="3714752"/>
            <a:ext cx="2986076" cy="2786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2" descr="IMG_64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38422" y="1428736"/>
            <a:ext cx="4786346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a7b1c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69024" y="2132856"/>
            <a:ext cx="1800200" cy="1732693"/>
          </a:xfrm>
          <a:prstGeom prst="rect">
            <a:avLst/>
          </a:prstGeom>
        </p:spPr>
      </p:pic>
      <p:pic>
        <p:nvPicPr>
          <p:cNvPr id="18" name="Рисунок 17" descr="a7b1c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720752" y="2132856"/>
            <a:ext cx="1795524" cy="1728192"/>
          </a:xfrm>
          <a:prstGeom prst="rect">
            <a:avLst/>
          </a:prstGeom>
        </p:spPr>
      </p:pic>
      <p:pic>
        <p:nvPicPr>
          <p:cNvPr id="16" name="Рисунок 15" descr="3191_pravila_nachisleniya_i_vyplata_premi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4848" y="5299893"/>
            <a:ext cx="2756374" cy="1558107"/>
          </a:xfrm>
          <a:prstGeom prst="rect">
            <a:avLst/>
          </a:prstGeom>
        </p:spPr>
      </p:pic>
      <p:pic>
        <p:nvPicPr>
          <p:cNvPr id="15" name="Рисунок 14" descr="6f47d3a9c78d28cd67e19cab8eb1a67d07d67f57_9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2480" y="5661248"/>
            <a:ext cx="1728192" cy="103691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44488" y="0"/>
            <a:ext cx="914501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БЮДЖЕТА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1076" name="Picture 4" descr="http://officevp.sfs.gov.ua/data/material/000/184/251922/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2480" y="908720"/>
            <a:ext cx="2448272" cy="1282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0AF867-467A-4A3A-A2FF-93D6BC7F3A65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sp>
        <p:nvSpPr>
          <p:cNvPr id="12" name="Овальная выноска 11"/>
          <p:cNvSpPr/>
          <p:nvPr/>
        </p:nvSpPr>
        <p:spPr>
          <a:xfrm>
            <a:off x="6321152" y="908720"/>
            <a:ext cx="2880320" cy="1368152"/>
          </a:xfrm>
          <a:prstGeom prst="wedgeEllipseCallout">
            <a:avLst>
              <a:gd name="adj1" fmla="val -65146"/>
              <a:gd name="adj2" fmla="val 2838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предусмотренных законодательством Российской Федерации налогов и сборов</a:t>
            </a:r>
            <a:endParaRPr lang="ru-RU" sz="1400" dirty="0" smtClean="0">
              <a:solidFill>
                <a:schemeClr val="tx1"/>
              </a:solidFill>
            </a:endParaRPr>
          </a:p>
          <a:p>
            <a:pPr algn="ctr"/>
            <a:endParaRPr lang="ru-RU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Овальная выноска 12"/>
          <p:cNvSpPr/>
          <p:nvPr/>
        </p:nvSpPr>
        <p:spPr>
          <a:xfrm>
            <a:off x="6681192" y="2996952"/>
            <a:ext cx="2880320" cy="1440160"/>
          </a:xfrm>
          <a:prstGeom prst="wedgeEllipseCallout">
            <a:avLst>
              <a:gd name="adj1" fmla="val -35053"/>
              <a:gd name="adj2" fmla="val 5205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4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от использования государственного имущества и природных ресурсов, штрафы, санкции </a:t>
            </a:r>
            <a:endParaRPr lang="ru-RU" sz="1400" dirty="0" smtClean="0"/>
          </a:p>
          <a:p>
            <a:pPr algn="ctr"/>
            <a:endParaRPr lang="ru-RU" sz="1200" b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Овальная выноска 13"/>
          <p:cNvSpPr/>
          <p:nvPr/>
        </p:nvSpPr>
        <p:spPr>
          <a:xfrm>
            <a:off x="200472" y="2924944"/>
            <a:ext cx="2880320" cy="1512168"/>
          </a:xfrm>
          <a:prstGeom prst="wedgeEllipseCallout">
            <a:avLst>
              <a:gd name="adj1" fmla="val 23480"/>
              <a:gd name="adj2" fmla="val 6180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1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средства федерального бюджета, поступления от государственных (муниципальных организаций, а также перечисления физических и юридических лиц</a:t>
            </a:r>
            <a:endParaRPr lang="ru-RU" sz="1100" dirty="0" smtClean="0"/>
          </a:p>
          <a:p>
            <a:pPr algn="ctr"/>
            <a:endParaRPr lang="ru-RU" sz="1200" b="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/>
        </p:nvGraphicFramePr>
        <p:xfrm>
          <a:off x="848544" y="836712"/>
          <a:ext cx="813690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128464" y="764704"/>
          <a:ext cx="9433048" cy="540787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727916"/>
                <a:gridCol w="797789"/>
                <a:gridCol w="797789"/>
                <a:gridCol w="797789"/>
                <a:gridCol w="679309"/>
                <a:gridCol w="801684"/>
                <a:gridCol w="801684"/>
                <a:gridCol w="881854"/>
                <a:gridCol w="844164"/>
                <a:gridCol w="759203"/>
                <a:gridCol w="543867"/>
              </a:tblGrid>
              <a:tr h="675499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11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2022год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</a:t>
                      </a: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</a:t>
                      </a:r>
                      <a:r>
                        <a:rPr kumimoji="0" lang="ru-RU" sz="85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%</a:t>
                      </a:r>
                      <a:endParaRPr lang="ru-RU" sz="85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45034">
                <a:tc>
                  <a:txBody>
                    <a:bodyPr/>
                    <a:lstStyle/>
                    <a:p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ДОХОДЫ, ВСЕГО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 том числе: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3302,4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4630,3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4683,6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2411,1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bg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2428,8</a:t>
                      </a:r>
                      <a:endParaRPr lang="ru-RU" sz="1100" b="1" kern="1200" dirty="0">
                        <a:solidFill>
                          <a:schemeClr val="bg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</a:tr>
              <a:tr h="445034">
                <a:tc>
                  <a:txBody>
                    <a:bodyPr/>
                    <a:lstStyle/>
                    <a:p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НАЛОГОВЫЕ  и </a:t>
                      </a:r>
                      <a:r>
                        <a:rPr lang="ru-RU" sz="1000" b="1" i="1" baseline="0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НЕНАЛОГОВЫЕ </a:t>
                      </a:r>
                      <a:r>
                        <a:rPr lang="ru-RU" sz="10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</a:t>
                      </a:r>
                      <a:endParaRPr lang="ru-RU" sz="10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100" b="1" i="0" u="none" strike="noStrike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1760,0</a:t>
                      </a:r>
                      <a:endParaRPr lang="ru-RU" sz="1100" b="1" i="0" u="none" strike="noStrike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61,9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1804,9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38,9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1874,7</a:t>
                      </a:r>
                      <a:endParaRPr lang="ru-RU" sz="1100" b="1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1" dirty="0" smtClean="0">
                          <a:latin typeface="Arial" pitchFamily="34" charset="0"/>
                          <a:cs typeface="Arial" pitchFamily="34" charset="0"/>
                        </a:rPr>
                        <a:t>40,0</a:t>
                      </a:r>
                      <a:endParaRPr lang="ru-RU" sz="1200" b="0" i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1794,7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74,4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1812,4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74,6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29140"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доходы физических лиц</a:t>
                      </a:r>
                      <a:endParaRPr lang="ru-RU" sz="9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149,3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4,8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151,7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187,2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4,0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198,3</a:t>
                      </a:r>
                      <a:endParaRPr lang="ru-RU" sz="1200" b="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8,2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210,9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8,7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4575"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Единый сельскохозяйственный налог</a:t>
                      </a:r>
                      <a:endParaRPr lang="ru-RU" sz="9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227,6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3,3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237,3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5,1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241,0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5,1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149,5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6,2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154,9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6,4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4575"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Налог на имущество физических лиц</a:t>
                      </a:r>
                      <a:endParaRPr lang="ru-RU" sz="9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53,5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37,6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0,8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61,9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1,3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61,9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2,6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61,9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2,5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4575"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Земельный налог</a:t>
                      </a:r>
                      <a:endParaRPr lang="ru-RU" sz="9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1175,9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50,7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1325,6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28,6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i="0" kern="1200" dirty="0" smtClean="0">
                          <a:solidFill>
                            <a:schemeClr val="dk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1112,8</a:t>
                      </a:r>
                      <a:endParaRPr lang="ru-RU" sz="1100" b="0" i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23,7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1112,8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46,1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1112,8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45,8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29140"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ГОСУДАРСТВЕННАЯ ПОШЛИНА</a:t>
                      </a:r>
                      <a:endParaRPr lang="ru-RU" sz="9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0,03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endParaRPr lang="ru-RU" sz="1100" b="0" i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endParaRPr lang="ru-RU" sz="1100" b="0" i="0" kern="1200" dirty="0">
                        <a:solidFill>
                          <a:schemeClr val="dk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1096692">
                <a:tc>
                  <a:txBody>
                    <a:bodyPr/>
                    <a:lstStyle/>
                    <a:p>
                      <a:r>
                        <a:rPr lang="ru-RU" sz="90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ИСПОЛЬЗОВАНИЯ ИМУЩЕСТВА, НАХОДЯЩЕГОСЯ В ГОСУДАРСТВЕННОЙ И МУНИЦИПАЛЬНОЙ СОБСТВЕННОСТИ</a:t>
                      </a:r>
                      <a:endParaRPr lang="ru-RU" sz="90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33,7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0,6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33,7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0,7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183,8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0,4</a:t>
                      </a:r>
                      <a:endParaRPr lang="ru-RU" sz="1100" b="0" kern="1200" dirty="0" smtClean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183,8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7,6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183,8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7,6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8265368" y="404666"/>
            <a:ext cx="12481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2675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тыс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.рублей</a:t>
            </a:r>
          </a:p>
        </p:txBody>
      </p:sp>
      <p:sp>
        <p:nvSpPr>
          <p:cNvPr id="130052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0054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0056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0" y="1"/>
            <a:ext cx="10081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СВЕДЕНИЯ О ПЛАНИРУЕМЫХ ПОСТУПЛЕНИЯХ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БЮДЖЕТ МУНИЦИПАЛЬНОГО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образования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«СТАРОЛЕЩИНСКИЙ СЕЛЬСОВЕТ» 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[1]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401944" y="6353944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16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5"/>
          <p:cNvGraphicFramePr>
            <a:graphicFrameLocks noGrp="1"/>
          </p:cNvGraphicFramePr>
          <p:nvPr>
            <p:ph sz="half" idx="4294967295"/>
          </p:nvPr>
        </p:nvGraphicFramePr>
        <p:xfrm>
          <a:off x="200472" y="845820"/>
          <a:ext cx="9232581" cy="25984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736027"/>
                <a:gridCol w="762422"/>
                <a:gridCol w="762422"/>
                <a:gridCol w="847137"/>
                <a:gridCol w="715958"/>
                <a:gridCol w="724170"/>
                <a:gridCol w="704590"/>
                <a:gridCol w="735541"/>
                <a:gridCol w="762422"/>
                <a:gridCol w="739138"/>
                <a:gridCol w="742754"/>
              </a:tblGrid>
              <a:tr h="486268">
                <a:tc>
                  <a:txBody>
                    <a:bodyPr/>
                    <a:lstStyle/>
                    <a:p>
                      <a:pPr algn="ctr"/>
                      <a:r>
                        <a:rPr lang="ru-RU" sz="900" i="0" dirty="0" smtClean="0">
                          <a:solidFill>
                            <a:schemeClr val="bg1"/>
                          </a:solidFill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lang="ru-RU" sz="900" b="1" i="0" dirty="0">
                        <a:solidFill>
                          <a:schemeClr val="bg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  <a:r>
                        <a:rPr lang="en-US" sz="9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="1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ru-RU" sz="900" baseline="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9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2021год</a:t>
                      </a:r>
                      <a:endParaRPr lang="ru-RU" sz="900" b="1" dirty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доходов, %</a:t>
                      </a:r>
                      <a:endParaRPr lang="ru-RU" sz="800" dirty="0" smtClean="0"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648358"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ДОХОДЫ ОТ ОКАЗАНИЯ ПЛАТНЫХ УСЛУГ (РАБОТ) И КОМПЕНСАЦИИ ЗАТРАТ ГОСУДАРСТВА</a:t>
                      </a:r>
                      <a:endParaRPr lang="ru-RU" sz="105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6,2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19,1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88,0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1,9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88,0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88,0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3,6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64701">
                <a:tc>
                  <a:txBody>
                    <a:bodyPr/>
                    <a:lstStyle/>
                    <a:p>
                      <a:r>
                        <a:rPr lang="ru-RU" sz="1050" b="1" i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ПРОЧИЕ НЕНАЛОГОВЫЕ ДОХОДЫ</a:t>
                      </a:r>
                      <a:endParaRPr lang="ru-RU" sz="1050" b="1" i="1" dirty="0">
                        <a:solidFill>
                          <a:srgbClr val="00206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11,9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99,9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2,2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Arial" pitchFamily="34" charset="0"/>
                          <a:cs typeface="Arial" pitchFamily="34" charset="0"/>
                        </a:rPr>
                        <a:t>57,1</a:t>
                      </a:r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8209">
                <a:tc>
                  <a:txBody>
                    <a:bodyPr/>
                    <a:lstStyle/>
                    <a:p>
                      <a:pPr marL="0" marR="0" indent="0" algn="l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БЕЗВОЗМЕЗДНЫЕ ПОСТУПЛЕНИЯ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1530,5</a:t>
                      </a:r>
                      <a:endParaRPr lang="ru-RU" sz="1200" b="0" i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38,1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1" i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2725,5</a:t>
                      </a:r>
                      <a:endParaRPr lang="ru-RU" sz="1200" b="1" i="0" kern="1200" dirty="0">
                        <a:solidFill>
                          <a:schemeClr val="dk1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58,9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2725,5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60,0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616,4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25,6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Arial" pitchFamily="34" charset="0"/>
                          <a:cs typeface="Arial" pitchFamily="34" charset="0"/>
                        </a:rPr>
                        <a:t>616,4</a:t>
                      </a:r>
                      <a:endParaRPr lang="ru-RU" sz="12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0" marR="3900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25,4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7545288" y="548684"/>
            <a:ext cx="135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2675">
              <a:spcBef>
                <a:spcPts val="0"/>
              </a:spcBef>
            </a:pPr>
            <a:r>
              <a:rPr lang="ru-RU" sz="1400" dirty="0" smtClean="0">
                <a:solidFill>
                  <a:schemeClr val="tx1"/>
                </a:solidFill>
                <a:cs typeface="Times New Roman" pitchFamily="18" charset="0"/>
              </a:rPr>
              <a:t>тыс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.рублей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"/>
            <a:ext cx="9906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СВЕДЕНИЯ О ПЛАНИРУЕМЫХ ПОСТУПЛЕНИЯХ </a:t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БЮДЖЕТ МУНИЦИПРАЛЬНОГО ОБРАЗОВАНИЯ «СТАРОЛЕЩИНСКИЙ СЕЛЬСОВЕТ» </a:t>
            </a:r>
            <a:r>
              <a:rPr lang="en-US" sz="1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endParaRPr lang="ru-RU" sz="24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273480" y="6353944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thWNTQUNH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80991" y="908720"/>
            <a:ext cx="3033937" cy="2016224"/>
          </a:xfrm>
          <a:prstGeom prst="rect">
            <a:avLst/>
          </a:prstGeom>
        </p:spPr>
      </p:pic>
      <p:graphicFrame>
        <p:nvGraphicFramePr>
          <p:cNvPr id="6" name="Содержимое 4"/>
          <p:cNvGraphicFramePr>
            <a:graphicFrameLocks noGrp="1"/>
          </p:cNvGraphicFramePr>
          <p:nvPr>
            <p:ph idx="4294967295"/>
          </p:nvPr>
        </p:nvGraphicFramePr>
        <p:xfrm>
          <a:off x="-447600" y="1412776"/>
          <a:ext cx="5112568" cy="244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906000" cy="1052513"/>
          </a:xfrm>
        </p:spPr>
        <p:txBody>
          <a:bodyPr anchorCtr="1">
            <a:normAutofit fontScale="90000"/>
          </a:bodyPr>
          <a:lstStyle/>
          <a:p>
            <a:pPr defTabSz="936382" eaLnBrk="1" hangingPunct="1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ДОХОДОВ БЮДЖЕТА МУНИЦИПАЛЬНОГО ОБРАЗОВАНИЯ «СТАРОЛЕЩИНСКИЙ СЕЛЬСОВЕТ» В 2019 ГОДУ И НА ПЛАНОВЫЙ ПЕРИОД 2020 И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2022 </a:t>
            </a:r>
            <a:r>
              <a:rPr lang="ru-RU" sz="2000" b="1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</a:t>
            </a:r>
          </a:p>
        </p:txBody>
      </p:sp>
      <p:graphicFrame>
        <p:nvGraphicFramePr>
          <p:cNvPr id="7" name="Содержимое 4"/>
          <p:cNvGraphicFramePr>
            <a:graphicFrameLocks/>
          </p:cNvGraphicFramePr>
          <p:nvPr/>
        </p:nvGraphicFramePr>
        <p:xfrm>
          <a:off x="-1095672" y="4077072"/>
          <a:ext cx="5400602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Содержимое 4"/>
          <p:cNvGraphicFramePr>
            <a:graphicFrameLocks/>
          </p:cNvGraphicFramePr>
          <p:nvPr/>
        </p:nvGraphicFramePr>
        <p:xfrm>
          <a:off x="4016896" y="4005064"/>
          <a:ext cx="5616624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4" name="Рисунок 13" descr="Zarplata-gossluzhashhih-v-2017-god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53200" y="2708920"/>
            <a:ext cx="2520280" cy="14225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99392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488506" y="836712"/>
          <a:ext cx="5040560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>
            <a:graphicFrameLocks/>
          </p:cNvGraphicFramePr>
          <p:nvPr/>
        </p:nvGraphicFramePr>
        <p:xfrm>
          <a:off x="5169025" y="980728"/>
          <a:ext cx="459296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506506" y="3861048"/>
          <a:ext cx="914501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0" y="1"/>
            <a:ext cx="9906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СТРУКТУРА НАЛОГОВЫХ ДОХОДОВ В 2019 ГОДУ И НА ПЛАНОВЫЙ ПЕРИОД 2020 И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2022 </a:t>
            </a:r>
            <a:r>
              <a:rPr lang="ru-RU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ГОДОВ по  МУНИЦИПАЛЬНОМУ  ОБРАЗОВАНИЯ «СТАРОЛЕЩИНСКИЙ СЕЛЬСОВЕТ»</a:t>
            </a:r>
            <a:r>
              <a:rPr lang="ru-RU" sz="3600" dirty="0" smtClean="0">
                <a:solidFill>
                  <a:srgbClr val="C00000"/>
                </a:solidFill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C00000"/>
                </a:solidFill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9129464" y="6237312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 descr="zemelnyy-nalog-22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05128" y="3933056"/>
            <a:ext cx="2808312" cy="210623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" name="Picture 1" descr="C:\Documents and Settings\Bezuglova_I\Рабочий стол\Картинка\11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88" y="4005064"/>
            <a:ext cx="3450383" cy="180020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560512" y="-571500"/>
            <a:ext cx="8915400" cy="114300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ФИЗИЧЕСКИЕ ЛИЦА – НАЛОГОПЛАТЕЛЬЩИКИ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773" name="Овал 9"/>
          <p:cNvSpPr>
            <a:spLocks noChangeAspect="1"/>
          </p:cNvSpPr>
          <p:nvPr/>
        </p:nvSpPr>
        <p:spPr bwMode="auto">
          <a:xfrm>
            <a:off x="3152800" y="2132856"/>
            <a:ext cx="3615952" cy="238476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9525" algn="ctr">
            <a:solidFill>
              <a:srgbClr val="165A4A"/>
            </a:solidFill>
            <a:round/>
            <a:headEnd/>
            <a:tailEnd/>
          </a:ln>
        </p:spPr>
        <p:txBody>
          <a:bodyPr anchor="ctr" anchorCtr="1"/>
          <a:lstStyle/>
          <a:p>
            <a:pPr defTabSz="1082675"/>
            <a:endParaRPr lang="ru-RU" sz="380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96816" y="2492896"/>
            <a:ext cx="3475439" cy="138499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НАЛОГИ, </a:t>
            </a:r>
          </a:p>
          <a:p>
            <a:pPr>
              <a:defRPr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УПЛАЧИВАЕМЫЕ </a:t>
            </a:r>
          </a:p>
          <a:p>
            <a:pPr>
              <a:defRPr/>
            </a:pPr>
            <a:r>
              <a:rPr lang="ru-RU" sz="28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ГРАЖДАНАМИ</a:t>
            </a:r>
            <a:endParaRPr lang="ru-RU" sz="28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65168" y="2996952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2675">
              <a:defRPr/>
            </a:pPr>
            <a:r>
              <a:rPr lang="ru-RU" sz="2000" i="1" dirty="0" smtClean="0">
                <a:solidFill>
                  <a:srgbClr val="660066"/>
                </a:solidFill>
              </a:rPr>
              <a:t>ТРАНСПОРТНЫЙ НАЛОГ</a:t>
            </a:r>
            <a:endParaRPr lang="ru-RU" sz="2000" i="1" dirty="0">
              <a:solidFill>
                <a:srgbClr val="660066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05128" y="6237312"/>
            <a:ext cx="28216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2675">
              <a:defRPr/>
            </a:pPr>
            <a:r>
              <a:rPr lang="ru-RU" sz="2000" i="1" dirty="0" smtClean="0">
                <a:solidFill>
                  <a:schemeClr val="accent1">
                    <a:lumMod val="75000"/>
                  </a:schemeClr>
                </a:solidFill>
              </a:rPr>
              <a:t>ЗЕМЕЛЬНЫЙ НАЛОГ</a:t>
            </a:r>
            <a:endParaRPr lang="ru-RU" sz="20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04528" y="5842337"/>
            <a:ext cx="30243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2675">
              <a:defRPr/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НАЛОГ </a:t>
            </a:r>
          </a:p>
          <a:p>
            <a:pPr defTabSz="1082675">
              <a:defRPr/>
            </a:pPr>
            <a:r>
              <a:rPr lang="ru-RU" sz="2000" i="1" dirty="0" smtClean="0">
                <a:solidFill>
                  <a:schemeClr val="accent2">
                    <a:lumMod val="50000"/>
                  </a:schemeClr>
                </a:solidFill>
              </a:rPr>
              <a:t>НА ДОХОДЫ ФИЗИЧЕСКИХ ЛИЦ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" y="2852940"/>
            <a:ext cx="32403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2675">
              <a:defRPr/>
            </a:pPr>
            <a:r>
              <a:rPr lang="ru-RU" sz="2000" i="1" dirty="0" smtClean="0">
                <a:solidFill>
                  <a:srgbClr val="165A4A"/>
                </a:solidFill>
              </a:rPr>
              <a:t>НАЛОГ </a:t>
            </a:r>
          </a:p>
          <a:p>
            <a:pPr defTabSz="1082675">
              <a:defRPr/>
            </a:pPr>
            <a:r>
              <a:rPr lang="ru-RU" sz="2000" i="1" dirty="0" smtClean="0">
                <a:solidFill>
                  <a:srgbClr val="165A4A"/>
                </a:solidFill>
              </a:rPr>
              <a:t>НА ИМУЩЕСТВО ФИЗИЧЕСКИХ ЛИЦ</a:t>
            </a:r>
            <a:endParaRPr lang="ru-RU" sz="2000" i="1" dirty="0">
              <a:solidFill>
                <a:srgbClr val="165A4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17" name="Рисунок 16" descr="192_nalog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8784" y="764704"/>
            <a:ext cx="1656184" cy="1287092"/>
          </a:xfrm>
          <a:prstGeom prst="rect">
            <a:avLst/>
          </a:prstGeom>
        </p:spPr>
      </p:pic>
      <p:pic>
        <p:nvPicPr>
          <p:cNvPr id="24" name="Рисунок 23" descr="налог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2480" y="1124744"/>
            <a:ext cx="3075074" cy="1728192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5" name="Рисунок 24" descr="transportnyy-nalog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53200" y="836712"/>
            <a:ext cx="2609686" cy="194421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27" name="Рисунок 26" descr="nalogi-latvi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2880" y="4869160"/>
            <a:ext cx="1920529" cy="1328366"/>
          </a:xfrm>
          <a:prstGeom prst="rect">
            <a:avLst/>
          </a:prstGeom>
        </p:spPr>
      </p:pic>
      <p:pic>
        <p:nvPicPr>
          <p:cNvPr id="23" name="Рисунок 22" descr="nalog_na_pribyl_-_201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64968" y="692696"/>
            <a:ext cx="2034992" cy="13558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27384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2068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>
              <a:defRPr/>
            </a:pPr>
            <a:r>
              <a:rPr lang="ru-RU" sz="20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СТРУКТУРА НЕНАЛОГОВЫХ ДОХОДОВ муниципального образования «СТАРОЛЕЩИНСКИЙ СЕЛЬСОВЕТ»</a:t>
            </a:r>
          </a:p>
        </p:txBody>
      </p:sp>
      <p:graphicFrame>
        <p:nvGraphicFramePr>
          <p:cNvPr id="4" name="Диаграмма 6"/>
          <p:cNvGraphicFramePr>
            <a:graphicFrameLocks/>
          </p:cNvGraphicFramePr>
          <p:nvPr/>
        </p:nvGraphicFramePr>
        <p:xfrm>
          <a:off x="128464" y="692696"/>
          <a:ext cx="5328592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6"/>
          <p:cNvGraphicFramePr>
            <a:graphicFrameLocks/>
          </p:cNvGraphicFramePr>
          <p:nvPr/>
        </p:nvGraphicFramePr>
        <p:xfrm>
          <a:off x="4738686" y="620688"/>
          <a:ext cx="5167314" cy="3379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920551" y="3861048"/>
          <a:ext cx="8136904" cy="29969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FD71F-D48A-4708-A4C2-C473B4D8E086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841432" y="5733256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0"/>
            <a:ext cx="9705528" cy="425450"/>
          </a:xfrm>
        </p:spPr>
        <p:txBody>
          <a:bodyPr anchor="t">
            <a:normAutofit fontScale="90000"/>
          </a:bodyPr>
          <a:lstStyle/>
          <a:p>
            <a:pPr algn="ctr" defTabSz="936382" eaLnBrk="1" hangingPunct="1">
              <a:defRPr/>
            </a:pPr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СТРУКТУРА РАСХОДОВ МУНИЦИПАЛЬНОГО ОБРАЗОВАНИЯ «СТАРОЛЕЩИНСКИЙ СЕЛЬСОВЕТ»</a:t>
            </a:r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[1]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</a:p>
        </p:txBody>
      </p:sp>
      <p:graphicFrame>
        <p:nvGraphicFramePr>
          <p:cNvPr id="384379" name="Group 379"/>
          <p:cNvGraphicFramePr>
            <a:graphicFrameLocks noGrp="1"/>
          </p:cNvGraphicFramePr>
          <p:nvPr>
            <p:ph sz="half" idx="2"/>
          </p:nvPr>
        </p:nvGraphicFramePr>
        <p:xfrm>
          <a:off x="128471" y="1052737"/>
          <a:ext cx="9361031" cy="536223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490993"/>
                <a:gridCol w="1832481"/>
                <a:gridCol w="795665"/>
                <a:gridCol w="936284"/>
                <a:gridCol w="832252"/>
                <a:gridCol w="936284"/>
                <a:gridCol w="832252"/>
                <a:gridCol w="936284"/>
                <a:gridCol w="832252"/>
                <a:gridCol w="936284"/>
              </a:tblGrid>
              <a:tr h="1014432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Раздел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Наименование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2019 </a:t>
                      </a: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2020 </a:t>
                      </a: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год 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%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2021 </a:t>
                      </a: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год 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расходов, %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2022год</a:t>
                      </a: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доля в общем объеме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5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расходов, % </a:t>
                      </a:r>
                    </a:p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44162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ВСЕГО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050" b="1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5894,6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050" b="1" i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050" b="1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6513,0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050" b="1" i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050" b="1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2411,1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050" b="1" i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fontAlgn="b" latinLnBrk="0" hangingPunct="1"/>
                      <a:r>
                        <a:rPr lang="ru-RU" sz="1050" b="1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2430,8</a:t>
                      </a:r>
                      <a:endParaRPr lang="ru-RU" sz="1050" b="1" i="0" u="none" strike="noStrike" kern="1200" dirty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u="none" strike="noStrike" dirty="0" smtClean="0">
                          <a:latin typeface="Arial" pitchFamily="34" charset="0"/>
                          <a:cs typeface="Arial" pitchFamily="34" charset="0"/>
                        </a:rPr>
                        <a:t>100</a:t>
                      </a:r>
                      <a:endParaRPr lang="ru-RU" sz="1050" b="1" i="1" u="none" strike="noStrike" dirty="0" smtClean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2121">
                <a:tc gridSpan="10">
                  <a:txBody>
                    <a:bodyPr/>
                    <a:lstStyle/>
                    <a:p>
                      <a:endParaRPr lang="ru-RU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/>
                </a:tc>
                <a:tc hMerge="1"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/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5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b" horzOverflow="overflow"/>
                </a:tc>
              </a:tr>
              <a:tr h="3982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Условно утвержденные расходы</a:t>
                      </a: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58,2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117,4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8216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01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Общегосударственные вопросы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1929,4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32,7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2747,3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42,2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768,4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31,9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854,4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35,1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706324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                    </a:t>
                      </a: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03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безопасность и правоохранительная деятельность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8659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04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5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itchFamily="34" charset="0"/>
                          <a:cs typeface="Arial" pitchFamily="34" charset="0"/>
                        </a:rPr>
                        <a:t>Национальная экономика</a:t>
                      </a:r>
                      <a:endParaRPr kumimoji="0" lang="ru-RU" sz="105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39015"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u="none" strike="noStrike" kern="1200" dirty="0" smtClean="0">
                          <a:latin typeface="Arial" pitchFamily="34" charset="0"/>
                          <a:cs typeface="Arial" pitchFamily="34" charset="0"/>
                        </a:rPr>
                        <a:t>05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u="none" strike="noStrike" kern="1200" dirty="0" smtClean="0">
                          <a:latin typeface="Arial" pitchFamily="34" charset="0"/>
                          <a:cs typeface="Arial" pitchFamily="34" charset="0"/>
                        </a:rPr>
                        <a:t>Жилищно-коммунальное хозяйство</a:t>
                      </a:r>
                      <a:endParaRPr lang="ru-RU" sz="105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34,3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854,1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13,1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0,08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8216"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u="none" strike="noStrike" kern="1200" dirty="0" smtClean="0">
                          <a:latin typeface="Arial" pitchFamily="34" charset="0"/>
                          <a:cs typeface="Arial" pitchFamily="34" charset="0"/>
                        </a:rPr>
                        <a:t>07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b="0" i="0" u="none" strike="noStrike" kern="120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Национальная</a:t>
                      </a:r>
                      <a:r>
                        <a:rPr lang="ru-RU" sz="1050" b="0" i="0" u="none" strike="noStrike" kern="1200" baseline="0" dirty="0" smtClean="0">
                          <a:solidFill>
                            <a:srgbClr val="00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оборона</a:t>
                      </a:r>
                      <a:endParaRPr lang="ru-RU" sz="105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77,8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80,7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82,9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277941"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u="none" strike="noStrike" kern="1200" dirty="0" smtClean="0"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u="none" strike="noStrike" kern="1200" dirty="0" smtClean="0">
                          <a:latin typeface="Arial" pitchFamily="34" charset="0"/>
                          <a:cs typeface="Arial" pitchFamily="34" charset="0"/>
                        </a:rPr>
                        <a:t>Культура, кинематография</a:t>
                      </a:r>
                      <a:endParaRPr lang="ru-RU" sz="105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3851,0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65,3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2824,0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43,4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1555,7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64,5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1589,4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65,4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88659">
                <a:tc>
                  <a:txBody>
                    <a:bodyPr/>
                    <a:lstStyle/>
                    <a:p>
                      <a:pPr marL="0" marR="0" lvl="0" indent="0" algn="ctr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u="none" strike="noStrike" kern="1200" dirty="0" smtClean="0">
                          <a:latin typeface="Arial" pitchFamily="34" charset="0"/>
                          <a:cs typeface="Arial" pitchFamily="34" charset="0"/>
                        </a:rPr>
                        <a:t>08</a:t>
                      </a:r>
                      <a:endParaRPr lang="ru-RU" sz="90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0844" rtl="0" eaLnBrk="1" fontAlgn="b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050" u="none" strike="noStrike" kern="1200" dirty="0" smtClean="0">
                          <a:latin typeface="Arial" pitchFamily="34" charset="0"/>
                          <a:cs typeface="Arial" pitchFamily="34" charset="0"/>
                        </a:rPr>
                        <a:t>Здравоохранение</a:t>
                      </a:r>
                      <a:endParaRPr lang="ru-RU" sz="1050" b="0" i="0" u="none" strike="noStrike" kern="1200" dirty="0" smtClean="0">
                        <a:solidFill>
                          <a:srgbClr val="000000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97498" marR="97498" marT="46799" marB="46799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7545288" y="692697"/>
            <a:ext cx="13226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2675">
              <a:spcBef>
                <a:spcPct val="20000"/>
              </a:spcBef>
              <a:defRPr/>
            </a:pPr>
            <a:r>
              <a:rPr lang="ru-RU" sz="1600" b="0" dirty="0" smtClean="0">
                <a:solidFill>
                  <a:schemeClr val="tx1"/>
                </a:solidFill>
                <a:cs typeface="Times New Roman" pitchFamily="18" charset="0"/>
              </a:rPr>
              <a:t>тыс. рублей</a:t>
            </a:r>
          </a:p>
        </p:txBody>
      </p:sp>
      <p:sp>
        <p:nvSpPr>
          <p:cNvPr id="5" name="Овал 4"/>
          <p:cNvSpPr/>
          <p:nvPr/>
        </p:nvSpPr>
        <p:spPr>
          <a:xfrm>
            <a:off x="9401944" y="6237312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617075" cy="425450"/>
          </a:xfrm>
        </p:spPr>
        <p:txBody>
          <a:bodyPr anchor="t">
            <a:noAutofit/>
          </a:bodyPr>
          <a:lstStyle/>
          <a:p>
            <a:pPr algn="ctr" defTabSz="936382" eaLnBrk="1" hangingPunct="1">
              <a:defRPr/>
            </a:pP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[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3</a:t>
            </a:r>
            <a:r>
              <a:rPr lang="en-US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]</a:t>
            </a:r>
            <a:r>
              <a:rPr lang="ru-RU" sz="2800" b="1" i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7761313" y="620688"/>
            <a:ext cx="17126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1082675">
              <a:spcBef>
                <a:spcPct val="20000"/>
              </a:spcBef>
              <a:defRPr/>
            </a:pPr>
            <a:r>
              <a:rPr lang="ru-RU" sz="1600" b="0" dirty="0" smtClean="0">
                <a:solidFill>
                  <a:schemeClr val="tx1"/>
                </a:solidFill>
                <a:cs typeface="Times New Roman" pitchFamily="18" charset="0"/>
              </a:rPr>
              <a:t>тыс.рублей</a:t>
            </a:r>
          </a:p>
        </p:txBody>
      </p:sp>
      <p:sp>
        <p:nvSpPr>
          <p:cNvPr id="5" name="Овал 4"/>
          <p:cNvSpPr/>
          <p:nvPr/>
        </p:nvSpPr>
        <p:spPr>
          <a:xfrm>
            <a:off x="9273480" y="6237312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" y="214290"/>
            <a:ext cx="9705528" cy="500066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0" marR="0" lvl="0" indent="0" algn="ctr" defTabSz="9363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1" i="1" u="none" strike="noStrike" kern="1200" cap="small" spc="0" normalizeH="0" baseline="0" noProof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+mj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ш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65168" y="4365104"/>
            <a:ext cx="2125114" cy="1815201"/>
          </a:xfrm>
          <a:prstGeom prst="rect">
            <a:avLst/>
          </a:prstGeom>
        </p:spPr>
      </p:pic>
      <p:graphicFrame>
        <p:nvGraphicFramePr>
          <p:cNvPr id="15" name="Диаграмма 14"/>
          <p:cNvGraphicFramePr/>
          <p:nvPr/>
        </p:nvGraphicFramePr>
        <p:xfrm>
          <a:off x="0" y="2780928"/>
          <a:ext cx="10297144" cy="4402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-99392"/>
            <a:ext cx="94330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СТРУКТУРА РАСХОДОВ БЮДЖЕТА МУНИЦИПАЛЬНОГО ОБРАЗОВАНИЯ «СТАРОЛЕЩИНСКИЙ СЕЛЬСОВЕТ» НА 2019 ГОД И НА ПЛАНОВЫЙ ПЕРИОД 2020 И 20</a:t>
            </a:r>
            <a:r>
              <a:rPr lang="en-US" sz="1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1-2022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ГОДОВ</a:t>
            </a:r>
            <a:endParaRPr lang="ru-RU" sz="16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-190536" y="620688"/>
          <a:ext cx="5359560" cy="35941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4577408" y="620688"/>
          <a:ext cx="5328592" cy="3379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2640" y="0"/>
            <a:ext cx="6552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«ПРОГРАММНАЯ» СТРУКТУРА РАСХОДОВ   БЮДЖЕТА МУНИЦИПАЛЬНОГО 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ОБРАЗОВВАНИЯ</a:t>
            </a:r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«СТАРОЛЕЩИНСКИЙ СЕЛЬСОВЕТ»</a:t>
            </a:r>
          </a:p>
          <a:p>
            <a:endParaRPr lang="ru-RU" sz="24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Group 136"/>
          <p:cNvGraphicFramePr>
            <a:graphicFrameLocks noGrp="1"/>
          </p:cNvGraphicFramePr>
          <p:nvPr>
            <p:ph sz="quarter" idx="1"/>
          </p:nvPr>
        </p:nvGraphicFramePr>
        <p:xfrm>
          <a:off x="166654" y="2060849"/>
          <a:ext cx="9322851" cy="7456789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075063"/>
                <a:gridCol w="901092"/>
                <a:gridCol w="814577"/>
                <a:gridCol w="971094"/>
                <a:gridCol w="841615"/>
                <a:gridCol w="971094"/>
                <a:gridCol w="874158"/>
                <a:gridCol w="874158"/>
              </a:tblGrid>
              <a:tr h="796647">
                <a:tc>
                  <a:txBody>
                    <a:bodyPr/>
                    <a:lstStyle/>
                    <a:p>
                      <a:pPr marL="406400" marR="0" lvl="0" indent="-40640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Показатели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(исполнение), </a:t>
                      </a: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(прогноз),. рублей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(прогноз),. рублей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 (прогноз) расходов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443259">
                <a:tc>
                  <a:txBody>
                    <a:bodyPr/>
                    <a:lstStyle/>
                    <a:p>
                      <a:pPr marL="406400" marR="0" lvl="0" indent="-40640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 БЮДЖЕТА, ВСЕГО: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3 856 866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2 928 244</a:t>
                      </a:r>
                      <a:endParaRPr lang="ru-RU" sz="12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1560 754</a:t>
                      </a:r>
                      <a:endParaRPr lang="ru-RU"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1 594 365</a:t>
                      </a:r>
                      <a:endParaRPr lang="ru-RU" sz="1200" b="1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94823">
                <a:tc>
                  <a:txBody>
                    <a:bodyPr/>
                    <a:lstStyle/>
                    <a:p>
                      <a:pPr algn="l" rtl="0" fontAlgn="b"/>
                      <a:r>
                        <a:rPr lang="ru-RU" sz="120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Условно утвержденные расходы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71475" marR="10319" marT="9525" marB="0"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r>
                        <a:rPr lang="ru-RU" sz="1200" b="1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254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1" i="1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117 393</a:t>
                      </a:r>
                      <a:endParaRPr lang="ru-RU" sz="1200" b="1" i="1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58081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kumimoji="0" lang="ru-RU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55535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«Развитие культуры в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Солнцевском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районе Курской области»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850 973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65,3</a:t>
                      </a:r>
                      <a:endParaRPr lang="ru-RU" sz="1200" b="0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923 244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44,9</a:t>
                      </a:r>
                      <a:endParaRPr lang="ru-RU" sz="1200" b="0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u-RU" sz="1200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555 754</a:t>
                      </a:r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64,0</a:t>
                      </a:r>
                      <a:endParaRPr lang="ru-RU" sz="1200" b="0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1 589 365</a:t>
                      </a:r>
                      <a:endParaRPr lang="ru-RU" sz="1200" b="0" i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258081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«Профилактика преступление и иных правонарушений на территории м. о. «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Старолещинский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сельсовет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Солнцевского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Курской области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43259">
                <a:tc>
                  <a:txBody>
                    <a:bodyPr/>
                    <a:lstStyle/>
                    <a:p>
                      <a:pPr marL="841375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«защита населения и территории от чрезвычайных ситуаций, обеспечение пожарной безопасности и безопасности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2132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09945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«комплексное развитие систем транспортной инфраструктуры на территории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Старолещинского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сельсовета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Солнцевского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Курской области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3760,54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59681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«развитие малого и среднего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предпринимательствана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территории поселения»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565180">
                <a:tc>
                  <a:txBody>
                    <a:bodyPr/>
                    <a:lstStyle/>
                    <a:p>
                      <a:pPr marL="0" marR="0" lvl="0" indent="0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Муниципальная программа   «энергосбережение и повышение энергетической эффективности муниципального образования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Старолещинского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сельсовета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Солнцевского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района Курской области на 2010-2015гг и на перспективу до 2020 года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0,01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Содержимое 16"/>
          <p:cNvGraphicFramePr>
            <a:graphicFrameLocks noGrp="1"/>
          </p:cNvGraphicFramePr>
          <p:nvPr/>
        </p:nvGraphicFramePr>
        <p:xfrm>
          <a:off x="6825208" y="764704"/>
          <a:ext cx="2798946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Содержимое 16"/>
          <p:cNvGraphicFramePr>
            <a:graphicFrameLocks noGrp="1"/>
          </p:cNvGraphicFramePr>
          <p:nvPr/>
        </p:nvGraphicFramePr>
        <p:xfrm>
          <a:off x="992560" y="836712"/>
          <a:ext cx="2808312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Содержимое 16"/>
          <p:cNvGraphicFramePr>
            <a:graphicFrameLocks noGrp="1"/>
          </p:cNvGraphicFramePr>
          <p:nvPr/>
        </p:nvGraphicFramePr>
        <p:xfrm>
          <a:off x="3656856" y="836712"/>
          <a:ext cx="2730303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Рисунок 16" descr="da21a1f5031a8c27f167e91bca7ab3d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472" y="0"/>
            <a:ext cx="1584176" cy="100292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9401944" y="6237312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5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2640" y="0"/>
            <a:ext cx="6552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«ПРОГРАММНАЯ» СТРУКТУРА РАСХОДОВ   БЮДЖЕТА МУНИЦИПАЛЬНОГО  ОБРАЗОВАНИЯ «СТАРОЛЕЩИНСКИЙ  СЕЛЬСОВЕТ»</a:t>
            </a:r>
          </a:p>
          <a:p>
            <a:endParaRPr lang="ru-RU" sz="24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Group 136"/>
          <p:cNvGraphicFramePr>
            <a:graphicFrameLocks noGrp="1"/>
          </p:cNvGraphicFramePr>
          <p:nvPr>
            <p:ph sz="quarter" idx="1"/>
          </p:nvPr>
        </p:nvGraphicFramePr>
        <p:xfrm>
          <a:off x="166654" y="928669"/>
          <a:ext cx="9322850" cy="100799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3393229"/>
                <a:gridCol w="994325"/>
                <a:gridCol w="1223785"/>
                <a:gridCol w="994325"/>
                <a:gridCol w="917839"/>
                <a:gridCol w="1070812"/>
                <a:gridCol w="728535"/>
              </a:tblGrid>
              <a:tr h="967832">
                <a:tc>
                  <a:txBody>
                    <a:bodyPr/>
                    <a:lstStyle/>
                    <a:p>
                      <a:pPr marL="406400" marR="0" lvl="0" indent="-40640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Показатели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(прогноз), 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(прогноз),. рублей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год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(прогноз),. рублей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Содержимое 16"/>
          <p:cNvGraphicFramePr>
            <a:graphicFrameLocks noGrp="1"/>
          </p:cNvGraphicFramePr>
          <p:nvPr/>
        </p:nvGraphicFramePr>
        <p:xfrm>
          <a:off x="6667512" y="857232"/>
          <a:ext cx="2798946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Содержимое 16"/>
          <p:cNvGraphicFramePr>
            <a:graphicFrameLocks noGrp="1"/>
          </p:cNvGraphicFramePr>
          <p:nvPr/>
        </p:nvGraphicFramePr>
        <p:xfrm>
          <a:off x="992560" y="836712"/>
          <a:ext cx="2808312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0" name="Содержимое 16"/>
          <p:cNvGraphicFramePr>
            <a:graphicFrameLocks noGrp="1"/>
          </p:cNvGraphicFramePr>
          <p:nvPr/>
        </p:nvGraphicFramePr>
        <p:xfrm>
          <a:off x="3656856" y="836712"/>
          <a:ext cx="2730303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7" name="Рисунок 16" descr="da21a1f5031a8c27f167e91bca7ab3d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472" y="0"/>
            <a:ext cx="1584176" cy="100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795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12640" y="0"/>
            <a:ext cx="65527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«ПРОГРАММНАЯ» СТРУКТУРА РАСХОДОВ   БЮДЖЕТА МУНИЦИПАЛЬНОГО </a:t>
            </a:r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ОБРАЗОВАНИЯ</a:t>
            </a:r>
            <a:r>
              <a:rPr lang="ru-RU" sz="2000" b="1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«СТАРОЛЕЩИНСКИЙ СССЕЛЬСОВЕТ»</a:t>
            </a:r>
          </a:p>
          <a:p>
            <a:endParaRPr lang="ru-RU" sz="24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6" name="Group 136"/>
          <p:cNvGraphicFramePr>
            <a:graphicFrameLocks noGrp="1"/>
          </p:cNvGraphicFramePr>
          <p:nvPr>
            <p:ph sz="quarter" idx="1"/>
          </p:nvPr>
        </p:nvGraphicFramePr>
        <p:xfrm>
          <a:off x="166654" y="928669"/>
          <a:ext cx="8424354" cy="223958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2791390"/>
                <a:gridCol w="817967"/>
                <a:gridCol w="1006729"/>
                <a:gridCol w="817967"/>
                <a:gridCol w="755047"/>
                <a:gridCol w="755047"/>
                <a:gridCol w="880888"/>
                <a:gridCol w="599319"/>
              </a:tblGrid>
              <a:tr h="967832">
                <a:tc>
                  <a:txBody>
                    <a:bodyPr/>
                    <a:lstStyle/>
                    <a:p>
                      <a:pPr marL="406400" marR="0" lvl="0" indent="-40640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0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Показатели</a:t>
                      </a:r>
                      <a:endParaRPr kumimoji="0" lang="ru-RU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(прогноз), рублей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год</a:t>
                      </a:r>
                    </a:p>
                    <a:p>
                      <a:pPr marL="0" marR="0" lvl="0" indent="0" algn="ctr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(прогноз),. Рублей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год (прогноз) рублей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lang="en-US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lang="ru-RU" sz="1200" b="1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</a:p>
                    <a:p>
                      <a:pPr algn="ctr"/>
                      <a:r>
                        <a:rPr lang="ru-RU" sz="12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(прогноз),. рублей</a:t>
                      </a:r>
                      <a:endParaRPr lang="ru-RU" sz="12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9084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в общем объеме расходов, %</a:t>
                      </a:r>
                      <a:endParaRPr lang="ru-RU" sz="12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3">
                        <a:lumMod val="50000"/>
                      </a:schemeClr>
                    </a:solidFill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marL="841375" marR="0" lvl="0" indent="-841375" algn="l" defTabSz="1082675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Непрограммные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расходы</a:t>
                      </a: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790844" rtl="0" eaLnBrk="1" latinLnBrk="0" hangingPunct="1"/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041 466,52</a:t>
                      </a:r>
                      <a:endParaRPr lang="ru-RU" sz="1200" b="0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8999" marR="38999" marT="35999" marB="35999" anchor="ctr" horzOverflow="overflow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68,6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4 018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256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850 397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35,3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835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405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34,4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319" marR="10319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Содержимое 16"/>
          <p:cNvGraphicFramePr>
            <a:graphicFrameLocks noGrp="1"/>
          </p:cNvGraphicFramePr>
          <p:nvPr/>
        </p:nvGraphicFramePr>
        <p:xfrm>
          <a:off x="6825208" y="764704"/>
          <a:ext cx="2798946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9" name="Содержимое 16"/>
          <p:cNvGraphicFramePr>
            <a:graphicFrameLocks noGrp="1"/>
          </p:cNvGraphicFramePr>
          <p:nvPr/>
        </p:nvGraphicFramePr>
        <p:xfrm>
          <a:off x="992560" y="836712"/>
          <a:ext cx="2808312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7" name="Рисунок 16" descr="da21a1f5031a8c27f167e91bca7ab3d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472" y="0"/>
            <a:ext cx="1584176" cy="100292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9401944" y="6237312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520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культуры в м.о.»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Старолещинский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сельсовет»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Солнцевского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района Курской области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428736"/>
            <a:ext cx="8601104" cy="5045216"/>
          </a:xfrm>
        </p:spPr>
        <p:txBody>
          <a:bodyPr>
            <a:normAutofit/>
          </a:bodyPr>
          <a:lstStyle/>
          <a:p>
            <a:pPr algn="r">
              <a:buFontTx/>
              <a:buNone/>
              <a:defRPr/>
            </a:pPr>
            <a:r>
              <a:rPr lang="ru-RU" sz="1400" i="1" u="sng" dirty="0" smtClean="0">
                <a:solidFill>
                  <a:schemeClr val="accent2">
                    <a:lumMod val="75000"/>
                  </a:schemeClr>
                </a:solidFill>
              </a:rPr>
              <a:t>Ответственный исполнитель:</a:t>
            </a:r>
          </a:p>
          <a:p>
            <a:pPr algn="r">
              <a:buFontTx/>
              <a:buNone/>
              <a:defRPr/>
            </a:pP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  <a:t> Администрация </a:t>
            </a:r>
            <a:r>
              <a:rPr lang="ru-RU" sz="1400" i="1" dirty="0" err="1" smtClean="0">
                <a:solidFill>
                  <a:schemeClr val="accent2">
                    <a:lumMod val="75000"/>
                  </a:schemeClr>
                </a:solidFill>
              </a:rPr>
              <a:t>Старолещинского</a:t>
            </a: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  <a:t> сельсовета</a:t>
            </a:r>
          </a:p>
          <a:p>
            <a:pPr algn="r">
              <a:buFontTx/>
              <a:buNone/>
              <a:defRPr/>
            </a:pP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i="1" dirty="0" err="1" smtClean="0">
                <a:solidFill>
                  <a:schemeClr val="accent2">
                    <a:lumMod val="75000"/>
                  </a:schemeClr>
                </a:solidFill>
              </a:rPr>
              <a:t>Солнцевского</a:t>
            </a: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  <a:t>  района Курской области</a:t>
            </a:r>
          </a:p>
          <a:p>
            <a:pPr algn="r">
              <a:buFontTx/>
              <a:buNone/>
              <a:defRPr/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Предусмотрено в бюджете</a:t>
            </a: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algn="r">
              <a:buFontTx/>
              <a:buNone/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На 2019год- 3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851,0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тыс. рублей</a:t>
            </a:r>
          </a:p>
          <a:p>
            <a:pPr algn="r">
              <a:buFontTx/>
              <a:buNone/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На 2020 год-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2824,0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,0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тыс. рублей</a:t>
            </a:r>
          </a:p>
          <a:p>
            <a:pPr algn="r">
              <a:buFontTx/>
              <a:buNone/>
              <a:defRPr/>
            </a:pP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2021-2022 годы-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1555,7-1589,4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тыс. рублей</a:t>
            </a:r>
          </a:p>
          <a:p>
            <a:pPr>
              <a:buFontTx/>
              <a:buNone/>
              <a:defRPr/>
            </a:pPr>
            <a:r>
              <a:rPr lang="ru-RU" sz="1400" i="1" u="sng" dirty="0" err="1" smtClean="0">
                <a:solidFill>
                  <a:schemeClr val="accent2">
                    <a:lumMod val="75000"/>
                  </a:schemeClr>
                </a:solidFill>
              </a:rPr>
              <a:t>Цннели</a:t>
            </a:r>
            <a:r>
              <a:rPr lang="ru-RU" sz="1400" i="1" u="sng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400" i="1" u="sng" dirty="0" smtClean="0">
                <a:solidFill>
                  <a:schemeClr val="accent2">
                    <a:lumMod val="75000"/>
                  </a:schemeClr>
                </a:solidFill>
              </a:rPr>
              <a:t>муниципальной программы: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400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1100" i="1" dirty="0" smtClean="0">
                <a:solidFill>
                  <a:schemeClr val="accent2">
                    <a:lumMod val="75000"/>
                  </a:schemeClr>
                </a:solidFill>
              </a:rPr>
              <a:t>обеспечение права граждан на участие  в культурной    жизни района, ведение здорового  образа жизни;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100" i="1" dirty="0" smtClean="0">
                <a:solidFill>
                  <a:schemeClr val="accent2">
                    <a:lumMod val="75000"/>
                  </a:schemeClr>
                </a:solidFill>
              </a:rPr>
              <a:t> создание населению условий для равного  доступа к  произведениям кинематографии;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100" i="1" dirty="0" smtClean="0">
                <a:solidFill>
                  <a:schemeClr val="accent2">
                    <a:lumMod val="75000"/>
                  </a:schemeClr>
                </a:solidFill>
              </a:rPr>
              <a:t>сохранение и развитие библиотечной отрасли;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1100" i="1" dirty="0" smtClean="0">
                <a:solidFill>
                  <a:schemeClr val="accent2">
                    <a:lumMod val="75000"/>
                  </a:schemeClr>
                </a:solidFill>
              </a:rPr>
              <a:t>создание условий для успешной реализации  муниципальной программы «</a:t>
            </a:r>
            <a:r>
              <a:rPr lang="ru-RU" sz="1100" i="1" dirty="0" err="1" smtClean="0">
                <a:solidFill>
                  <a:schemeClr val="accent2">
                    <a:lumMod val="75000"/>
                  </a:schemeClr>
                </a:solidFill>
              </a:rPr>
              <a:t>Старолещинского</a:t>
            </a:r>
            <a:r>
              <a:rPr lang="ru-RU" sz="1100" i="1" dirty="0" smtClean="0">
                <a:solidFill>
                  <a:schemeClr val="accent2">
                    <a:lumMod val="75000"/>
                  </a:schemeClr>
                </a:solidFill>
              </a:rPr>
              <a:t> сельсовета» </a:t>
            </a:r>
            <a:r>
              <a:rPr lang="ru-RU" sz="1100" i="1" dirty="0" err="1" smtClean="0">
                <a:solidFill>
                  <a:schemeClr val="accent2">
                    <a:lumMod val="75000"/>
                  </a:schemeClr>
                </a:solidFill>
              </a:rPr>
              <a:t>Солнцевского</a:t>
            </a:r>
            <a:r>
              <a:rPr lang="ru-RU" sz="1100" i="1" dirty="0" smtClean="0">
                <a:solidFill>
                  <a:schemeClr val="accent2">
                    <a:lumMod val="75000"/>
                  </a:schemeClr>
                </a:solidFill>
              </a:rPr>
              <a:t>  района                                                           Курской области  «Развитие  культуры».</a:t>
            </a:r>
          </a:p>
          <a:p>
            <a:pPr>
              <a:buFontTx/>
              <a:buNone/>
              <a:defRPr/>
            </a:pPr>
            <a:endParaRPr lang="ru-RU" sz="1400" i="1" u="sng" dirty="0" smtClean="0">
              <a:solidFill>
                <a:srgbClr val="0066FF"/>
              </a:solidFill>
            </a:endParaRPr>
          </a:p>
          <a:p>
            <a:pPr>
              <a:buFontTx/>
              <a:buNone/>
              <a:defRPr/>
            </a:pPr>
            <a:r>
              <a:rPr lang="ru-RU" sz="1400" i="1" dirty="0" smtClean="0">
                <a:solidFill>
                  <a:srgbClr val="0066FF"/>
                </a:solidFill>
              </a:rPr>
              <a:t>    </a:t>
            </a:r>
            <a:endParaRPr lang="ru-RU" sz="1400" i="1" dirty="0">
              <a:solidFill>
                <a:srgbClr val="0066FF"/>
              </a:solidFill>
            </a:endParaRPr>
          </a:p>
        </p:txBody>
      </p:sp>
      <p:sp>
        <p:nvSpPr>
          <p:cNvPr id="36868" name="AutoShape 9" descr="data:image/jpeg;base64,/9j/4AAQSkZJRgABAQEAYABgAAD/4Tw8RXhpZgAATU0AKgAAAAgADQEOAAIAAAABAAAAAAEPAAIAAAAGAAAItgEQAAIAAAAQAAAIvAESAAMAAAABAAEAAAExAAIAAAAgAAAIzAEyAAIAAAAUAAAI7AITAAMAAAABAAIAEIdpAAQAAAABAAAJAIgwAAMAAAABAAEABJybAAEAAAACAAAAAJyfAAEAAABAAAA79OocAAcAAAgMAAAAquodAAkAAAABAAAQe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5JS09OAENPT0xQSVggTDgzMCAgIABDT09MUElYIEw4MzBWMS4wICAgICAgICAgICAgICAgADIwMTY6MDc6MjkgMjM6MTk6MzAAACaCmgAFAAAAAQAAEtqCnQAFAAAAAQAAEuKIIgADAAAAAQACAACIJwADAAAAAQIwAACQAAAHAAAABDAyMzCQAwACAAAAFAAAEuqQBAACAAAAFAAAEv6RAQAHAAAABAECAwCRAgAFAAAAAQAAExKSBAAFAAAAAQAAExqSBQAFAAAAAQAAEyKSBwADAAAAAQAFAACSCAADAAAAAQAAAACSCQADAAAAAQAJAACSCgAFAAAAAQAAEyqSfAAHAAAoOAAAEzKShgAHAAAAgAAAO2qSkQACAAAAAzAwAACSkgACAAAAAzAwAACgAAAHAAAABDAxMDCgAQADAAAAAQABAACgAgADAAAAARIAAACgAwADAAAAAQ2AAACjAAAHAAAAAQMAWECjAQAHAAAAAQEgDgCkAQADAAAAAQAAAACkAgADAAAAAQAAAACkAwADAAAAAQAAAACkBAAFAAAAAQAAO+qkBQADAAAAAQAiAACkBgADAAAAAQAAAACkBwADAAAAAQABAACkCAADAAAAAQAAAACkCQADAAAAAQAAAACkCgADAAAAAQAAAACkDAADAAAAAQAABOvqHAAHAAAIDAAACs7qHQAJAAAAAQAAB5AAAAAAHOo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AAABLAAAACEAAAAKMjAxNjowNzoyOSAyMzoxOTozMAAyMDE2OjA3OjI5IDIzOjE5OjMwAAAAAAIAAAABAAAAAAAAAAoAAAAgAAAACgAAAD0AAAAKTmlrb24AAgAAAElJKgAIAAAAJwABAAcABAAAAAACAAACAAMAAgAAAAAAAAADAAIABwAAAOIBAAAEAAIABwAAAOoBAAAFAAIADQAAAPIBAAAGAAIABwAAAAACAAAHAAIABwAAAAgCAAAIAAIADQAAABACAAAKAAUAAQAAAB4CAAALAAgAAQAAAAAAAAAPAAIABwAAACYCAAAQAAcA1iIAAC4CAAARAAQAAQAAAMQnAAAaAAcAKAAAAAQlAAAmAAMAEgAAACwlAAAnAAcADgAAAFAlAAAsAAcAzgAAAF4lAAAtAAMAAgAAAAABAAAuAAMAAQAAAAEAAAAvAAMAAQAAAAAAAAAwAAMAAQAAAAAAAAA1AAcACAAAACwmAAA2AAcABgAAADQmAAA6AAcABwAAADomAACAAAIADgAAAEImAACFAAUAAQAAAFAmAACGAAUAAQAAAFgmAACIAAcABAAAAAEAAACPAAIAEAAAAGAmAACRAAcAEAEAAHAmAACUAAgAAQAAAAAAAACVAAIABQAAAIAnAACbAAEAAgAAAAAAAACcAAIAFAAAAIYnAACdAAMAAQAAAAAAAACeAAMACgAAAJonAACsAAIACwAAAK4nAACyAAIACQAAALonAAC1AAMAAQAAAAEQAAAAAAAAQ09MT1IgAABOT1JNQUwAAEFVVE8gICAgICAgIAAAQVVUTyAgAABBRi1TICAAAE5PUk1BTCAgICAgIAAAWh4AAOgDAABBVVRPICAAAAUCAAAAAAAAAAD/AAAAADEuMDEAAAAAAAAjNmIjg4CCHIZISlRBTEoAAAAAAAA4ZsABAAEwEgAkACEKAAAPAA8AFAAwAEUEDgIAAAAAAAIAADYAMADREDIGjQ0QEgAA0wMAAAAADw8AAAECIAEkAZACigICAv//AAD/////7u7u7gAWABk8JtYB7ctvAOmPPz/Wl28+5Y+vPdVjvz3yG+A94c/fPuabnz7oh589/7u/PgBMYAD/AAD/AP8AAAAAAQAAAAEB/wAA//8AAAABAAEAAAEBAQAAAAAAAAAAAAAAAAAAAADoEeERAwDrDjIAfA8AAPL/oIby/wAAAAAAAAAAAAAAAAAAAAAAAAAAIL/8AAMeGQDd3d3d3d3d3QAAAAAAAAAAFxAAAOsO/w58D/AOF3RBFwUFAAIwdQAAHgASBhIPAABgExQAYBMUANRjAgAAAAAA//8AAAAAAAA1ggAAVAdxAh4hUwJwCmEPAAAnJ4cAcEiwUvcMAu8KAFgAAFmGwSMA7CzrAAAAHgAASB4AcAoAAFQHAAAAEBAA1GMCAHQAAAAAAAAAF3VRFwBiBPEWAOQO+icAAAwADQAACBoaK0EAMgAEAIAFALoAMQncDuQOFw/SDhcPFw8AAAAB5A6ghgEA5A4NDwCgDiEP////////////////////VwY+Bv4FGwYRBWwFlgTBBJUEbQRzBFsEAAAAAAAAAAAAAAAAAAAAAAAAAAAAAAAAAAAAAAAAAAAAAAAAAAAAAAAAAAAAAAAAAAAAAAAAAAAAAAAAAAAAAAAAAABXBj4G/gUbBhEFbAWWBMEEixTlE78SGRTDDqIQiAxcDQAAAAAAAAAAAAAAAAAAAAAAAAAAAAAAAAAAAAAAAAAA8QEJAN4B4wHfAfQB7QH8AdoB6gHYAf8BHAPjAS8DOQOTAtECGQIsAtwB6QHgAeEBLwLRATECIwIqAiAC6gH0AdoB6QHqAfMB5gHeAeoB7wHJAd8BrQHCAbEBrwGpAa0BtwGtAa4BvwGSAacBdAF7AW8BeAFaAXUBDwJqARICEALPAQwCtwHOAZQBrQGoAagBsQGlAbABrQGgAaEBpQGhAZoBoQGXAacBOQKeAU4CWQLQARsCRQF8AQsBHwECAQMBnAEBAakBrgGzAaQBowG0Ab8BnwGaAbUBAACtAQAAAAAAAAAAAAAAAAAAAAAAAP//AAAQAAAAAAAAAAAAAAAAAAAAAAAXcREXZGQoAEVSAGSMAeIBrQHaAZAB4gGMAeIBeAHvAQBjAmO0UlIrAAAARwgBfwAAAAAAAASTAP//////////AAAAALOgBIoWWToAAAAAAAAAAAAAAAAAGgkwfhcAAAAgBQgpRUVFRYgDZgFmAbAD9AEAAgECdQFGQAMBUgMBABQAFAAUABQAHgAKAAAAAgAAAAUAAAAAAAAAAAAAAAAApaWlpQAAAAAAAAAAAAAAAAAAAAAAAAAAAAAAAAAAAAAAAAAAAAAAAPr6+vqAAABjAQAAAMACBAAAAAAAAAAAAAAAAAAAAAAAAAAAAAAAGgAxAgAAgA8QAIldDAAAAAC2AAAAAAAAAAAAAAAAAAAAAAAAAAAAAAAAGIiBGAAAAAAAYAAAAAAAAAAAAAAAAAAAAAAAAP8AAEBAADEAAAAAAAAABgUAAAAAAAAAAAAAAAAAAAAAAAAAAAAAAAAAAAAA1GMCAAAABAAAAAAAAAAAABIPEg8UDxsPAAAZDwAAAAAAAAAAAAAAAAAAZAAAAAAAAAAAAAAAAAAAAAAAAAAAAAAAAAAAAAAAAAAAAAAAAAAAAAAAAAAAAAAAAAAAAAAAAAAAAAAAAAAAAAAAAAAAAAAAAAAAAAAAAAAAAAAAAAAYh3EYgAAQAAAAAABwAAAAjgcAAAAA6w4AAAAA5A4AAOQOAADcDhcPAAAAAAcAAAAAAAAAMQkAABgAAAAAAAAAAAAAAAAAAAAAAAAAAAAAAAAAAAAAAAAAAAAAAAAAAAAAAAAAAAAAAAAAAAAAAAAAAAAAAAAAAAAFAB8AAAABAAQAAQABAA8AAAAAAAAAAAAAAAAAAAAAAAAAAAAAAAAA8QAJAAAAAAAAAAAAAAAAAAAAAAABAAAAAAAAABMAAQAeAAAAtQBzAAAAAAAAAAAACwAAQAAAAAAAAAAAAAAAAAAAAAAjAABAAAAAAAAAAAAAAAAAAAAAAAAAAAAAAAAAAAAAAAAAHgG/Acc5ZgBrCgBEZgAAAAAAAAAAAAgAAADAAQAAkAEAAAAAAAAAAAAAB6bfNgAAAAAAAAAAAAAAAAAAAAAAAAAAAAAAAAAAAAAAAAAAFw8AAN8OAQDhDgEAAAAAAAAAAAAAAAAAVQVUBY8EBQB5AIUAUwBfAAAAAAAAAAAAiQQrQQAAAAAAAAAAAAAAAAAAAAAAAAAAAAAAAAAAAAAAAAAAAAAAAAAAAAAAAAAAAAAAAAAAAAAAAAAAAAAAAD4AQABAAC4AfACAAIAAXACADAAZgAwAAAAAAAAAAAAAAAAAAAAAAAAAAAAAAAAAAAAAAAAAAAAAAAAAAAAAAAAAAAAAAAAAAAAAAAAAAAAAAAAAAAAAAAAAAAAAAAAAAAAAAAAAAAAAAAAAAAAAAAAAAAAAAAAAAAAAAAAAAAAAAAAAAAAAAAAAAAAAAAAAAAAAAAAAAAAAAAAAAAAAAAAAAAAAAAAAAAAAAAAAAAAAAAAAAAAAAAAAAAAAAAAAAAAAAAAAAAAAAAAAAAAAAAAAAAAAAAAAAAAAAAAAAAAAAAAAABiFURgAAAAAAAAAAAAAAAAAAAAAg4ODgwAAAAAAAAAAAAAAAAAAAAAAAAAAAAAAAAAAAAAAAAAAAAAAALOzs7MAAAAAAAAAAAAAAAAAAAAAAAAAAAAAAAAAAAAAAAAAAAAAAAAAAAAAAAAAAAAAAAAAAAAAAAAAAAAAAAAAAAAAgwkAAAAAAAAAAAAAAAAAAAAAAAAAAAAAAAAAAAAAAAAAAAAAAAAAAAAAAAAAAAAAAAAAAAAAAAAAAAAAAAAAAAAAAAAAAAAAAAAAAAAAAAAAAAAAAAAAAAAAAAAAAAAAAAAAAAAAAAAAAAAAAAAAAAAAAAAAAAAAAAAAAAAAAAAAAAAAryMBrw8AQQAAAAAAAAAAAOAO5w7lDucO6g7sDu8O8Q70DvYO+Q77Dv4OAA8DDwUPCA8KDw0PDw8SDx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lEwAAixQAABkUAAC/EgAAohAAAMMOAABcDQAAiAwAACoMAACEDAAAuQsAAOsL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4GAABXBgAAGwYAAP4FAABsBQAAEQUAAMEEAACWBAAAbQQAAJUEAABbBAAAcw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g8AAA8QAADbDwAAkg4AALcMAAC5CgAAJwkAABwIAABkBwAAPgcAALcGAACTB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nBAAA5wQAAMkEAACaBAAAJAQAALIDAABVAwAAHwMAAO8CAADoAgAAxAIAALM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UBAABnAQAAZwEAAHkBAABoAQAAeQEAAHEBAABxAQAAawEAAHwBAABtAQAAa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8QEAAOMBAADeAQAA9AEAAN8BAAD8AQAA7QEAAOoBAADaAQAA/wEAANgBAADj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wAAOQMAAC8DAADRAgAAkwIAACwCAAAZAgAA6QEAANwBAADhAQAA4AEAAN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8CAAAjAgAAMQIAACACAAAqAgAA9AEAAOoBAADpAQAA2gEAAPMBAADqAQAA3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5gEAAO8BAADqAQAA3wEAAMkBAADCAQAArQEAAK8BAACxAQAArQEAAKkBAACt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3AQAAvwEAAK4BAACnAQAAkgEAAHsBAAB0AQAAeAEAAG8BAAB1AQAAWgEAAG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8CAAAQAgAAEgIAAAwCAADPAQAAzgEAALcBAACtAQAAlAEAAKgBAACoAQAAp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QEAAK0BAACwAQAAoQEAAKABAAChAQAApQEAAKEBAACaAQAApwEAAJcBAACe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5AgAAWQIAAE4CAAAbAgAA0AEAAHwBAABFAQAAHwEAAAsBAAADAQAAAgEAAA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wBAACuAQAAqQEAAKQBAACzAQAAtAEAAKMBAACfAQAAvwEAALUBAACaAQAAr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eIRH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qu2q60IVUOeSh4OfQKAxV9ArwEqQKZAkcDfgOrAVkDYAGdAcsJMAb2VzZBAAepIHMCpQbuATECkgJGAgMCLQLMAfQBIRy9DAw7ckC8B0QPxAL1BFACMAIzAjwCIgIbAm4BwAFzH8sOz0fbRLcN+TUxBFYEzAJ0ApsCAAKRAz8DMQI1A1wtQghgQVk/kTqwPsgCuhSAApICMQQGAwsE0gP/ARgDZjTVEr80izWtMPA0LAI8BvoDTgKGA10CUAq+CTIEXgp0DaMH8CDDHLUaLQu0EGER/wvWC2MOdweYjWm1ZSx7omQGKQU2DRIJpxJ/EJAGAxQ+B9ICmQgEBqcxXHg/L5e6QAY0BzUHNA7YC7sJ7AWzDrEFIQPrBXwFmQs/DNwFrAugAqQFlwcACW4G8QjNBO0H6gN1B0ADmAeVBfMDwQW8A1kCNAPHFFoIGRdsDbEGzRGdDDsPdATBC2gEQARMCqgFJgO/AxMD4QPrCBsEngi1CuQMRQpaAkoJAQJEAooD3wNKAwsEkwTIA+wDaAIAB4IGzwQWAzQFAgVsBdMH0QN3BO0DVALRAisDFATQBLwEVARQBLMDWwX6BeICzwQ3BHkF1ASyA4ECLQPQBH0EiwGbAlcDsQNVAzQDwgIKBGcGKAXRA70D2wPfAx8DSAQFAq8CbALgBoIC8AEQBHgCFQRvA9qr2qs9VXaffWg9NTAzMjIkKiQqblplqJRQOzM2MjYxMi8oJ5aWj6SISEs/NSgvLTMoICebnJKfn4BgPi8/OE5HSUdAfEiXmpqVgUA/P0VFT0NESHN1kpGPjV9KXXNzlsTFl45UMnVgYXWHg4CLkd/b46+IhHhxYWBqiHBlenu7tditgK2BeVtLZIFoaYOIfpKEiX+0h3+fq5WbgZ+jnYOAUYB3fW2HssjF1Y680aOVjaeZeYB2hISftLm9x9W7qpChm4mAb4iKkaGwuLbJx8HDuZibe2mDd5WcmZmnucHBtrGWe3R3gX+WpIqaqJGnqau0qH97e4GIj5mPkrSNj5e3qp9/nG9lcAAAAABrAAQAcfQDAFwcBABtEAQAf3TkYbik5NnReOW5sezkwbhA5bmwPOXBhUQFAKVABQCZaAUAuWhliQAAAADtbOUxtBjlQWTgAwBeJAQAWjwEAHnQBACsSOXBsoQFAJgI5cG5NOW5xZBliZmcBQC9WOW5nFAFAJQ0BQDLtOWxAW3lMf5s5TFk8AMAXPADAFswBACicETOoRDlwaCQBQC3/OTBtmxliZeEBQCz8OTBiegEAKhQBQDIJOW50/Tk0e5Q5TH0VOUxVfwDAFn4AwBa3AMAW1wEAH5w5GGvSOXBr0jlwaTERM7hpAQAo5xETtYUBADycAQABR0EACO5AwBmWAQAZngEAFgMBABX8AMAU9wDAFnkAwCVfERO6+wDAAkVBAAQLQQABzUEAP/UAwDgKAQAJxEEAPfwAwDcPAQAclDkYVcEBABN+AMAS+ADAEnwAwBO+AMAfkjkYbBc5Fm8lORZjmhETn+IRE6mpEROv/QDAKUcBACS0AQAmaxETrrA5FlxWOTh+6gEAFggBABUMAQAfizkYYZ8RE6TpEROmJBEToGgBACfrEROrtwDAMv8AwCpaEROmHwFAJ2sRE7CjORZy4jkUczc5FF+KORhgFTkYYQ45GGDfEROsODkQa3I5FmM4AQAlhzlQbjg5FmvfEROyPgDAGaABAC+9ORBmYBETsFcBAAGeQQAh6zkYa3c5Fnc0ORRlqRETrXg5Fm3xORZ0KDkUb245FmvfEROnYBETqOcRE620ORZ1+DkUaKYRE7sQAQAKRUEALyk5FnNyORRxoQEAPjohFE1kQQA0cTkURitBABoHAQA4KwEAMmw5FGVPEROq6BETqzU5FmGjERO1FQEAKWoRE611ORZwMjkWY085GFxHAQA43gEAMnE5FHU4ORRJ/EEEIxNBABsbQQALBUFEPVI5THp5ORRd9AEAHh45GF89AQAzaTkUbQc5UHtmAQA98gEAPIM5VECDUVQ8AzlUSwZBRBEuQQAdVkEAI1URE596AQAuoDkWYKgBACs9ORBiwAFALZ05Fl4uAQAwITkWWw0BACJqEROFJEEAMfI5FHv4ORRNzWVEC7lFBABAVVQqzDlQdoI5VGo0ORZ3DTlOYkEBQDcIOU5hiwFAN285FGYFOVBaYAEAPO0BACmkEROn5BETouMRE7elAQAsYhETqMc5UGZ6ORB0mDlOcpg5TnAQOU5zjjlOYkcBQDauORR0RTlOdkA5VHrzORRCe0EANgY5Tnk6ORRHr0EAM+05FGt1ORZ4HzlMQAAAADCeGWJ1ljlOdAY5TnIQOU52DTlOeAw5TnZGOVR3MjkUduM5THYfOU52gTlUdG05FHqAOVRvwTlQQAAAAAAICAgICAgICAgICAgICAgICAgIAAgICAgICAgICAgICAgICAgICAgAAEBAAAAAAAAAAAAAAAAAAAAAAAAAAAAAAAAAAAAAAAAAAAAAAABAAAAAAAAAAAAAAAAMDEwMgwAQAHwAAAAAAAAAAAAAAAAAAAAAAAAAAAAAAAAAAAAAAAAAAAAAAAAAAAAAAAAAAAAAAAAAAAAAAAAAAAAAAAAAAAAAAAAAAAAAAAAAAAAAAAAAAAAAAAAAAAAAAAAAAAAAAAAAAAAAAAAAAAAAAAAAAAAAAAAAAAAAAAAAAAAAAAAAAAAAAAAAAAAAAAAAAAAAAAAAAAAAAAAAAAAAAAAAAAAAAAAAAAAAAAAAAAAAAAAAAAAAAAAAAAAAAAAAAAAAAAAAAAAAAAwMTAxAAAAAAAAAAAAADAxMDAAAAAATk9STUFMICAgICAgIAAAAAAAAAAAAGQAAABkAAAAQVVUTyAgICAgICAgICAgAAERAERUVlIEAAAAAAAAAAAAREMBBggACgAAACwBAAAHCAAhAAAACgAAAAgCAFM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0ZGIAAAICAgICAgICAgICAgICAgICAgIAAAAAAAAAAAAAAAAAAAAAAAAAAAAFZSLU9OICAgICAAAE5PUk1BTCAgAAAHAAMBAwABAAAABgAAABoBBQABAAAAHigAABsBBQABAAAAJigAACgBAwABAAAAAgAAAAECBAABAAAAFVIAAAICBAABAAAACowAABMCAwABAAAAAgAAAAAAAAAsAQAAAQAAACwBAAABAAAAAAAAAAAAAAAgICAgICAgICAgICAgICAgICAgICAgICAgICAgICAgICAgICAgICAgICAgICAgICAgICAgICAgICAgICAgICAgICAgICAgICAgICAgICAgICAgICAgICAgICAgICAgICAgICAgICAgICAgICAgICAgICAgICAgIAAAAAAAAAAAZAAAIAAgACAAIAAgACAAIAAgACAAIAAgACAAIAAgACAAIAAgACAAIAAgACAAIAAgACAAIAAgACAAIAAgACAAIAAAAP/hC/lodHRwOi8vbnMuYWRvYmUuY29tL3hhcC8xLjAvADw/eHBhY2tldCBiZWdpbj0n77u/JyBpZD0nVzVNME1wQ2VoaUh6cmVTek5UY3prYzlkJz8+DQo8eDp4bXBtZXRhIHhtbG5zOng9ImFkb2JlOm5zOm1ldGEvIj48cmRmOlJERiB4bWxuczpyZGY9Imh0dHA6Ly93d3cudzMub3JnLzE5OTkvMDIvMjItcmRmLXN5bnRheC1ucyMiPjxyZGY6RGVzY3JpcHRpb24gcmRmOmFib3V0PSJ1dWlkOmZhZjViZGQ1LWJhM2QtMTFkYS1hZDMxLWQzM2Q3NTE4MmYxYiIgeG1sbnM6eG1wPSJodHRwOi8vbnMuYWRvYmUuY29tL3hhcC8xLjAvIj48eG1wOkNyZWF0ZURhdGU+MjAxNi0wNy0yOVQyMzoxOTozMDwveG1wOkNyZWF0ZURhdGU+PHhtcDpDcmVhdG9yVG9vbD5DT09MUElYIEw4MzBWMS4wICAgICAgICAgICAgICAgPC94bXA6Q3JlYXRvclRvb2w+PC9yZGY6RGVzY3JpcHRpb24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nRpdGxlPjxyZGY6QWx0IHhtbG5zOnJkZj0iaHR0cDovL3d3dy53My5vcmcvMTk5OS8wMi8yMi1yZGYtc3ludGF4LW5zIyI+PHJkZjpsaSB4bWw6bGFuZz0ieC1kZWZhdWx0Ij48L3JkZjpsaT48L3JkZjpBbHQ+DQoJCQk8L2RjOnRpdGxlPjxkYzpkZXNjcmlwdGlvbj48cmRmOkFsdCB4bWxuczpyZGY9Imh0dHA6Ly93d3cudzMub3JnLzE5OTkvMDIvMjItcmRmLXN5bnRheC1ucyMiPjxyZGY6bGkgeG1sOmxhbmc9IngtZGVmYXVsdCI+PC9yZGY6bGk+PC9yZGY6QWx0Pg0KCQkJPC9kYzpkZXNjcmlwdGlvbj48L3JkZjpEZXNjcmlwdGlvbj48L3JkZjpSREY+PC94OnhtcG1ldGE+DQ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Dw/eHBhY2tldCBlbmQ9J3cnPz7/2wBDAAMCAgICAgMCAgIDAwMDBAYEBAQEBAgGBgUGCQgKCgkICQkKDA8MCgsOCwkJDRENDg8QEBEQCgwSExIQEw8QEBD/2wBDAQMDAwQDBAgEBAgQCwkLEBAQEBAQEBAQEBAQEBAQEBAQEBAQEBAQEBAQEBAQEBAQEBAQEBAQEBAQEBAQEBAQEBD/wAARCAFQAc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xpxtRUcAEE8j1p04lbyjOOGXKkdxVrWRZrK7aXIZLXd8juPmx/jUtva3uqaPLdSSSPDYYVAFzgsfWtowu2kY8yspMzrpGTbJ5JSNxlec/WlikmEgIYqWGVbO3irkFtNfW/2KyjaWRA0zhVJOB149uaoeU7NhVJZByMfnSlFrXuOLvoSw3DwuJVALKc5bnmvQvAxn1MRRafLA90oeR4ZOwVs4TdkZIJ49q8425OVxjGa3PDGrWmk3DTXEUZeMiSIuMqWHYgdjW2DqRp1E57GOKpupTfLufSniDxPeab4OaG0dp4WtoJDFLsGQH5yQ2TztAA4xXJfAnxDpGgaxqGr+KAX+3Mm6K4+VWMjFcgH72M9ge9cb40+KfiHxnHaX09jZ28enJ5QayXbuVjgh/wAPatS11h9V8KX/APaNj/prSKlndx4jATgsSnVlyM8A45Ne8sXGtX9rTv7q0ujxfqrp0eSS3evkew+OviafEI/tDRNcktUsZBAdN3JjzAflLIG5XIJJ6AD2rpPBPjxNJtZbvxsdOtxHtuIfs8ARE38bt2cDOeelfMGpxeIdCjlhWeWC4gMdyodRiQ5BLIwGcAEnnjrXM3Wt6rqwkvdU1aW4Zn2lDKSTwfmx6dvxpvN6mHk24+9+H3Ef2VCtGyen4n1n45+IVz491mHwz4J1l7e3CtHeeWgdJGJ4y65wMA+mSetJ4f8AEHib4b2jeVdhrUOzfY7naGlAUrujx/eKj/Jrw74daRr81zZR6ZoN80zfvHUJs3rxhwxOD95ePcV7t4J+Ekuu21xL4niv7KYTl0eWQP5iOgyoX+Eq2RnvxXVhZ1sW3U5WpPrrb5HHXp0cN+7uuVfeeZePfiF4k8cT3zXGoXNlaiQuIRMSmQADEuBgn0x/e5pvw38NSXN5YWCpeB3YMd0IQtESCSpPuB16c9K+hdYsPhj4WtotO1XTImhkYpLeMBI0Tnpu6tzz2rjfEnjJ7S9itfAHhWwupbJjbwSbwhl8xsIqAkercnjg03g4UKntZz5pdktRxxPtI+zhCy/A8W+K93oxtUTStdlv49UuZZ3CRxqEO7jcEGSeeh/CvM5dIv8AT7y1W8t1SK8jWVN2RHtboT9Ov4V7PpHgrUJ7tbHxH4VuIr69u0D3DIY0i2PkuGJCjCjnpkdK9e1TT/hJ4ptX0Gy8N3BuNMt47u3f7GyiaOJtqhZOcqTxnI45rz5Za8W3UnLlfRWZ3Rx0cMlTjG667HzFpnjBPCuj3Wl2OmSLdXsYjFys54XIJUgcYyucetZlh4y1nT7q5u2vftBvOWDO2Q2CNw5zkcc0/wAWWl5qfi29t7JWmuZZpcqo2LuzkhQf4QPX0rpPBvwJ8T+K42SLUdOifa7OrygeWi8An1ySRjtgZ615sYYutO1HXl0O5vD04XqWVznrePUvEfiTzbHTmvMSxurWcLHysgkjHrnJOTWRqDrcatdR6rNKhaURee7FiCCAWOeTxXu958Hdf8J+DL/WdK8S2lrFEnkXESzYWdEUbZlJIwxfcOegHU14dPr2oCM6YbeC+Eczz+b5QkLSMBuG7uBtoxuGlRSjVTu9e/yJw1WNRt02rLQo6slnpmqyW+mTpeQxlSkzRld52gkbT6HI/Cn69qJaWOOO3t4TFGI3MDMVl6ENz07ce1Tz+Ftfa6s5tfsH0i21H54Z7mIxxsMcEHGe46Vi6r9phupLe8kVmiIiO0DHy8f0rzpxnTTTVr9Dugoza1vYdeS3tzGbu5bKv8qucANg8gYqmjIuSyndii3iMrH7OC2eOTjH4mpJ9PuIYFubhGjDHADggn3HqKx5XL3jZNLRld5hN/DkDv0pvmtjOcgehpnyg8HHNORN+M9jUtJF6CuC+VBwp5x6U+BomX9/ubZ29TSTkAB+w4znp+FRKyntnHtgGhMAnMrS7QDjPyjrgUSGbYqFjwcYJ6U4b2Py5LZ6+lOdgctM271xVXAr7Wzwc8c1MLiTIjMhKjoD2NRhDnKqSM4Ap0qqq7sZLcYxTHZMmM7KwIOD3AFEkizcspzycDvUG5mKgn2zSoreYoV+enXilbsJjcliDznsKufZtiJJ5ee+RUcsbkF3XAGBnOeoyOnercc3lKYwcK4Ax688Gh6E7iXs8U0EZWJQ8ZwcgDjt9ao7Gf8AeMAD+VSXPmqT5nBJxuNQI3GM55xg03JvcFFLYPLJkUpyQeeKmmbB2qxOO+OaZES7hUBz3x2qxLEu3CMTj73saV+g7EltCY4WuJ7aNlcFFL5yPpVSTg4zj8OlJJMzqiuzMBwDnOB6e1WHZpiCxXJHCgdhVSaashKNncpM5XLBu9OiJUFmI5Hel2KSy4xjPU1G4HQtnPpU2RVwwruAvzE1NNZMI1KFSzHnnoKrjYD87EAelWI58qxVQMKBz3oGyoyhGKlhxVm0lIbA2xjpu7k02ZI2CmM8/wASj+lRBism5flKdsdKbV0M0rpFv5C5bEiALtA/WqksMSriJdzDrkcfhRHM0a4hVjJjrjlvWlYeYN8mcj7ynt/9apQiuN2AG5wfxp5beoJPPamPL/Cn/wCqhGlkPJxjn8KrzGI8ZJ2kMKEGCFjUH3J4pxfecFsr3NWLaEJJlgGz6HpSuIQ20kkBWKME5zlR19RTEtVe2cuSsinua1kZNjIkqoSOOeT7VmTBQSEySMgj3qU2CZXEyqdrDKYIHtWhoN3f200sNmu5LpDC6MflbIIGfcZyKzJYpYWKSxsp9GGMU6FnGEV2xnOB610xm07oiUFJWZ3XhpodIhk1RBGHMb2hVlEhLOBjAGCDnnNYWttBDeW7225F8oI/yBTuyQ3c+9P0bUIyhtr4tJDI+5ow+3nH3gexFZ97JEwVoWySzA5J6Z4z+FdNSvz01ExhS5Z8zKrKq7159uOacIY1j87LjaMEY6mr9tp1jLG1xLqSI6uAYtrFtvqOMfqKLiK0aVG0+R2hkPzI5yVOe5xz9ax5Ha5rz66EWl3z2bM7s4gmXbJGpwWGc4rofE3ie/uG00xXG+1t0BhKHbgHB2kAYBHf865i/sJrO+ntRIkgt2Kl42ypAPUH0rtdGn8Jx+EorLUrlrm7lkDJB5e0xEkqxVyCDkYPI611YZzcZU+a3X7jmrqCam1cqX/jm81R5bq8LSySKsQLuS4UDAC+nFVfCb2EesJc6hA/2NM+cwAYxISBnnryR+dYslpPaXEkIXJjkKEdCK9G8BWUNnoniKDUHtFu7mxMUAuI2KsCyE4IPDYGRx1HUVph/aV6qlJ7XZnX5KFNqK3Pdvgn41a+8SyWgEktskAgTEO1VYAYfqfvDGR7A19Ao6sMAdDkV8T/AAp8X2nhXxPZ2d1BM++ZY2vBKDlCF+QgcEAkY5B5/Cvta1ZG2yK2RgYI719pl1dVqOr1W58jmOH9lW02ZnX3grw5q6SJc6eA0sqzyEdWcHIJqn4e+F/hTw3Kbm1tGluC+/zZW3sPmLAD6Z4rqWMIGVY7vaohMysfm6etdajFvmtqcnNNKzZy3izV9D+1/wDCOeI9KlkhuQMOqltyZ5JwOB2POa8h8XaJ4c8MeJW8S3L39tpLKlotkjMEngAVcs38Ea5zt7kfjXtmt+E9H8SXsF9fJKJ7dWVGjkK5z6464xxXA/Fj4Y3Wq29rNoWn32oTQ+Y2Hu8Rx7iM4jIwxOenHCnvivPxtOpKLlZNrY7cJOKaV2l1PlfxLrdx4k8QXF5ZWJt4EcRI1uuAgxtXp0BA5Gfxrc0q58RaHJZ+IX1i3eWwCNDArCT7RHk7kdVOQQQmQeTkehr23wd+zu/hTF9eahLLNNGUCuy+WAxUklMHkAHjJGa8l+LejXXhm+8iSSKylee7mBSPYiQjaIwgHJLEMST/AHVr52eCrYWm8RV3f5ntxxFKvP2NPZHHeIdZ1XxXqV1Jf6z9ghvZTMYdspUL821VQZJ6EfiPesyzlv8AwcftZtoZN3ywvMpDbyMhwMc4Dcg9OntWR/a2pRSpJFcyCRcskpzuAP8An9ahvpdX1OZYJLma4PJyXLBex5P0rxvrN/fS97ueoqFvcduU6TxH8QZvE0EdlcXNzNBG4CC6IkZFC8Ko7DcWOM8cDJxXKSXiXBVEsQJBlWIbKn3py6TqEriwjtN821m8tVO4gd/8+lVJrW5tJjbXMT200eBsdSrA+4PSs61SpV96WvmbUqcILlidD4Qhhi1mK7LSAQI8uIow43BTt3D+7uwDWj8Sre+vNfl1W5iRWvIkm2IoCxAgcYHTsPpXM6KJzeqVvprbP33jPbr04zzjit258QWaI6Tq9/xJGTtMe4n7hPzH0BIq4TX1f2cu9zKcZKtzR10OXNpF5q7ZN/0XGfzp1zAF6cHBNMkkkfLqu054Ge2aiuPPfBDd+griafMdhCZG35L4zxyKv+XGIFHno4PTj9KzjEwIznHSrMRiChdxI96Jdx2F+5wEI9zzTG2NnJxxUxfAAUHbVWUBRkE4NC1ES2N29lcpcwsPMjYMoYZBNSFHuned5ELOxLMeACefwqkACcg8jtU6SRoyGRdyryyg4zWifR7BbqgjhbYzk8DpjvTXDgZYck5qaS4Q/wCrXaCeATnFMLqxw5J5xUjuKksxi+yknYW3YA705WKLw/A7d6NhXlecepoCoTubOD/CBQ/MTsSRzpdIILnzAoLMGUD72OM/jiqbqBJsAxzVsYYBYxkA4IzgioWhKyLgsezZ7Gne4hImeMsuOT79KcuJOAxGSTjOTikkjXcFLsCeCaYqmPGTwDjjvS8x77ispI8tu1IZXXjt0GBTyNz5UZIHPpUUiuTwflJ7c0KwC/MAX654FRhdxAByfQVKYj08zgdecZpYWRXyYuc9SeAKLgQPDJG+GHvUeWJK8gZycVpSYY7iRgrkM3eqk9s6qCp3A8ZHNNMdxkcuMBVx/tVIcODlRk8Fh396iKBfl3e3FLHIEBQAEY6ntRYBu6SFtqMc96nVWjTe5+ZugJ4PtToY1kYLOwXHRu9JIqK5zc5HsKQbii0STmLaGPLZNMlieFCC4J9uMClhuNmBEu4sep6irU372BwceaD0HpSFqjMyQeCKk3yJyCcE8imtG0agsoB5waN3AJOSfeqdhl2GSDbuVPmBwPXpUjxebGQVCzPyfeqCzJEQy54OTz3p/wBqd3LlsZOeKhp30Cx9wX3hbw3qTbb7w7bXKngiSJG/H1rIf4I/DC7zPL4YjgZxg+U7IB7gA8U7/ha/hGHEmo3JtFEauCwGCG6YPetew+IHg7UlVLTXreQkcLv6fka/PajzHC+7aUfvPqo/Vq2qaf3Hnd9+zX4H1G6ni0jUtRsWUAriVJU/Jhn9a5DXP2ZPENlBJ/ZevWd4gO7EsRjfj0IyK+gY7nTWu2nt7iNwAM7CppbzbdQypasU3LgFSR830rKln2YUZ8qndeav/wAEqeW4aoruNn5Hyhq3wj+JenW0Vq3h3z7dCXD2+2TnHUkHP4VytzomuaUkkNxptzCwOZC8LLgD6jpX2/pFneLaRiW53tjBOAcflir17pcUseJrWKZTwVZM5H6169PjCpGajWhzeabOKWRxs3CVvU+AbxHhuXV85xzznPFMjVmIVGA4J6+navtjUfhT4C1uRpNS8LWDyk5LLH5bH8VxXgvxk+HXhfwLqdgdBt5LdbveHid2kUdgRk54+te9gM+w+Orqik03939fI83FZbUw1N1LppHGaF4evNd0O+ubO5VpLNluZY2IBKcqTnrkZ/WvZdA8DyWngzUNGuiL27v1gJgLplcEghSRww2gevNcL8NfCGpeJNUl03RhECIykq+YUJQn5jzw2CBkHsa96uPCWoaFPpepF+LV4HlVY1xLI0hDbyecfN64+lfpOV4OMqftHHfQ+LzDEvn5E/M8GuvCN5oXi+18P2UjRhJ4pRHPz6bsEYzypFfT/wAMfGGtar4h1fQdTkgljs7a2njMQx5ZYFSpB5/hz+frWD8TPDtmPEuk+NYbxY7uwuIYvKlBaIoxO7gdzkY9x3zS+A4Xj+J13rOml/7P1HTFWZXcvtmWRjgE9BgjHsa9HDYZ4Wo4rZv8LaHn166xNPme6X431PaRKO/1plxd29tCZrq4jijXq7sFUfiariQZyDVbUrKz1ayeyv7SG5iYZ8uUZUntnNem01HTc8rrqyTRPFOgarKyadq1tcFeD5b55zjH51qzazp9nOkFxOA8n3QBnGOTn0GPWvB4fAnifwq9jLc+L4rSNbiPyx5KHc4Xjdjk44Hrge+a8w+Kup+KNM8VYt/Ec9xfTov2x7eXCeYMrhOuBjGRXjYvHzoU+epD8j1MPhY1JqMJo9z1/wDaF8Df2jPaWbXNwtrlTOoCxlvQE985/KvA/jV410TX9YimXT7SZriBHeVpC5jUPwOPunHXHXPtXL+HtBvteikuFhnkaNVBUuoUux+TPIzlto9a5bWtKuY9S8idlWUOUlUuCEYHnJ6AZz+VeBi80xNagoTWj2PWw2X0KdfnT1W4kxhluXtLCBrmWbCx5HIPUgD3/lVSXTdQ02Pz5SsLeaY2iY4cMAcjHpx/KtZ7TSvD81vdC++0XcU0coW3kyqxgtuUsMc/d5Fc/rGoXeo6hNezMxMzmTrwMjgflgV49TlSd9X5dD16TcnaO3mWYtSvCvmxTfvVXBkU4IA9DVPU57m+nFxdSNNPIPnldyS/YdfbFWrKxvpBIJF8uO3iEzlhg4YAjj3yOfekFskx8jAZ2XcOvHpiuZuUUr7G6tfQz0lKN8rENniphNHtKzOWJbBGO31qZbCON9s7YwDuOcGoLiwSQb4ZcbsbV7YqNGVoIYYiokiwgxj3JpIraZ3zMxRRgjHUVPEqJAFARpBwGqBmn6Ty4XjkUk29hkcoRGKL84P8TZ4+lV3jGfusBjJNaD2vljcrdB1J/IVXaQbcOu70Jqk+wXIt39xuKllZWWIiJVwADjufXmoQMEsw4z0FS3FtNDbxTmGZYpR8rMvysR12mqSdnYTtcgbaZAVz15FBRWJK5x39quWIsXtp1mjdrptvlMGAVRnnPqajns4ICEM5LsobGO/pVKOlw5uhCyqAFyDjqRTSS3QnApZI9q5z3xjvxTADjIA/OkPzRIjdST74pdzsNwx1xj61FnYQc5zUnO75OQaLDsWbc5H3sORg5PGDTgCoJchl7n1/GqgkeI5zgfSpEdpEBB47jPX8KmzZJLKyx5LAg4zg1XZ9xzwM9+gzUshDDkfMPWqzE98GmgsTRyqqkAEHOAfWo3dlzx0JIpqAA5LehxUgHnswDIpB24zTS1G9NyWWOJ4YnhyHK/vV689j7VAyMny4O4HHXIq7bJKLdmit9yoQHfBx7Zqve3Sy3DSwwRwgkfIudo468n8ap66krsQvKcBWJqR7keUqxqFzzwec1WCbs5yRUkboOgGT61NkWiQYchQoyOvFDqkEgDp0696aHcHCMFJ6mmtMFUhSTnrk9T60mhD5JVK8Djqai3IyZ79qQscL8oGRzxTXYZAXoOuaB2HLlSQDtzxUsLiN1AYkE/MagVuQu0EdOKeybWHzY/GgCWQxucrlj3z61WkBX8PQdKmWVVbI6UmVfIP596FoMi3BdpKjgdKA69OMHrgUsgGRjpUYHP3sUCufoxr3wx+HniDjV/CGkzE5w32ZVb/vpQD+tcXqH7MXwpuJGlt9NubBiCM290/GfZia9Se5ZDum027IYgYWMMF/75JNQfarHcwlkaAt90S7kz/31ivzyGNxVP4ZP72fWPD0no4o8xvvgQtt4Uj8OeGfE13YzQy+at66hpWXn5GPGV5/SsbQPhR8V9C1aBrnxhZ6lpyt+9Uq0bkdsdia9kaBJ23RXq4HHykH+VSIskaBVlDEdMmk8ZU5ZRnZ37pX+8HRipe7dW8zwzV7349eHdRuRpfhWPULASt5RjmViVzxweaoH46fELRM/wDCT/DfUoUU8uLZwoHfnGK+g0lkcMphGV4BB5pFmlVsS2v7sAENyTn6U4VcK0ozor1Taf5ilGte8aj+aPAtO/ad8L3T7L6znt85ySvQe9cd+0J4o07XLPRJbWKZPPVpl8yIDzIjjDKa+oNR0bwrq6uuraJZXPmDD+dbq2R75FfPP7VmiaRY2PhyXSbVYRCZbZFUEBUAGFHavRy36o8bSlRTi/W62+85MX7b2E1Uaat6Dv2c7y9fWre7TTY4LWe2kt3cIFDFeQQerN65r23x3a3N7pVs8EjL9lvIp3VWI3IMgg46j5s49q+d/gtqOtWt6qW0FvKbv98kLO6BWXjOMYznHPPUjrX0XoOt3GrW7xalYPbXMR2yRSL+RGeo96/fsqtUwkYu9z8gzK8MS5K1ire6deapdalpl/8AZ7m3u4TPApUZhdcBPx6nPtTvBemPpGnafZP5plhkn85jnG7PP1GelXryG+Ov6deW4H2aKKeOcg4I3bCvHf7prShVIQyrxuYsfqTmvSjTSlc4JVZcvL3NPziOg/GqWq2cWrWMlhPJOkcwwWilZG/MUCTAB3c07zCzcGm4qWjRKbXXU8e07Q/E0mty6YdO1RYYlKJLeXjOsiREhWXOQGO1T7V5troh0zxbJZa7q81rNAxihjtMy7VYAn5ievY496+rDx+VeTeIvgqNf8RPrSzW1pG1zGVWBdjRwL94DA+8SSa8TG5bNwSo6u/X/gWPWwuNgpSdV2VjynX9P0LRLKGy8NatHcMVjuLkyu0bOuW2lSeCwyQQBn5uOhrz6FdPtriSO68uVpBlvMX5R6YP4Hmvpjxh8E/Dmr7ZZtcextoLYQIpk5ZtwO5iTz7CvJp/AnhOW11nS/D11fahfWaqXIjYRhBkAkDvn19q8LG5bWjUvZLtr+h6uExtKULXbfX/AIc871SCxv1jh0KwleacNIxC5/iOFUDpgdaox6fBYahFZ6/Bdr/E0MY2vyBt6jqaurJdaP8Avk3LJFkMucMSOD0+v86rardXs0Ntc/b/ALSCoZl5HlHJwh/D09a8GXLF88lr2/4B7MOZrlT07l/UxoZ1W30q2spRC21biSP55cAcgHOCeP8A9VW7bRLRLGeTS7e4u7oJHKjtIqiBCSAW+p24xXFPJPJI9wGfzsks2cHnrWm2uX959ltGud/kxiOMAYCjPTjjHJolWjK8pIr2Uo2SZZngiW3juVXzZjlZElQ4jb19DWdGDGD0LDuAOlah1W/j0htDju3W0kmErxL90uOmfYdqoG3kHm7AFJA7c1x1Jxlbl2/U1hdLUqyl15yAeoGKbI4YYyGzwSastbkxhmI3YxyfeqrxQqxwSwA571mrM0FEkjMVUZH1qswbcQx5PXipmQqBJsGQORiqeZZZGbLEc9qtIY/YudrEsT0A9afLcTvDHbvKzxRAmNSThc9cCokUBSTnn17GlLHAJw3YYq79BOwRRn5ncEELmo1co27qfc1IJAcDb09aa00JQq6Hd2x2oTY90I0pfBYbSBtG0Y4qME5zu4703Bxk9D7UoBIGTVbgPjTewG/Azipynlg4z6dMfjUCOUPXjFSCYbeGI9aBXFKMUbGOP1pmNqgKdvrjvUkTbsgr070xkYdAB9aWw9yzLeTXrCR1BMahQEQKMD2FRzKpPmqg+lQqzRtkucnjFSId/JbC45wKb1dxbDd25ySgGeMAYprxqp+Vt3vinsdnLLwKaGP8OTkd6dwFEkojMSswU9eeKQEBdoRc9zTS3AUjrTTnd8nbtS3HYfz3bI6YFMYZXAB4pVITAY//AK6Nu/5geM96L2EM2qBuIOT0zQRu6/eNB6YPOP0pGLDk8ZpjuI8TDnBxTMfpSmRiee3SnxRPMflXkfrR6hcYGYDg4FTQ28k3zZ47ZOAKjkiKkqRyDg1ZsnTOzyE4GWc80ntoAXNpHboAzMW7ntVbhT8n/wCutUwJcSO4jlmRBxsU/wBPSol0TVrhDNDYSLGDgZGP50K4K5RbZtHzfNnNGwN/F1Ga1YPCurSIZXjSPH95uf0qwnhGdkZ576NT6DmgpJs/SlpICoIDIf8AdNV5JIiMK6/So1vo5MborhSf70TCj7VbFskHJ45r8y95LQ+tlJIpT2NjLLvaCAseDhQD+dMisYoX3ojKMcgsTmuT+Lt9qOjaMl/oFlJ5rP8AvriJxujAH93qQfXtivH7P42eLrdxEdR38jiSBD/WuijltbFQ56c0dFNKcb2Po0ko5jQgMRnGQTipYxc7du4e25T/AErzzw14++0aeNZ1vT78XOCEaONGDR+pXcCOc8frWvbfFrww8hjNzcgjqHs3yvsduRWTwdek2rXsZ6LRo6x3uckeRHJkdA+P5ivKvjp4RXxjo1nGLKSK5t5m8kbl+fK/NjaT0Az+FenaVrljrVo13poMkQOC2CvPccjNcd8WbxLTw+jwRTq8s3lKysFKsVOCD9cCvX4bi/7UoxrLS/6Hk5vJ/UqjpvWx8w41XRdWaOwmmiTTZ9kU+wGZXOcDcP4Tz9elfU3hTUv7W0Cw1iXmW6t0MjFMMT3zx65ryrxP4Me48AaleQWnlXl19nnmDucpsOXIBIBwd34V3PgXUYrbw3Z2huXuSsSsm1CW2EcA4HGOlfv2XUZYapKnLa1z8kx9RYmnGcVqm0dp5vH48U4S9qyhd30n+osdg/vTPtB/AZP54pRFfzf6+9VATyIkx+pzXsXtsjy2nbVmo9yqAs8ijHcnFRJq9mRmOczMRwIlLn9Krx2dnF87RCV/70h3E/nVxJFVfugegqG20UklvqJ9p1G5BEVtHbr3MrBm/IcfrSXFm80DB72WSQg4Bbame2QO3408yD0PvTTKAf5VKgmtQlUlHRHlM9r4qubtdFure/mju5JEnkFvsEUYYbZAw5I56ZPTvXSaX8N7bRbe/lyb+4uLdogrN5SychgGK4zgqOeuM12YkXGT1pGmwCMj/wCtXLHBQV29X5nTLFy0tofL+s/C/UprxdU1BbfTYJJdipFdbzI2TkADJHOOtcZr+l3Ph+4a3uSEbzGQyoPkxnGQBzxg9ea9c8X/AA419fENvKb6FodUumZmhVgY5CCSAv8AdwOvtWL48+H1xoGlJezGW6klkAliabcWCqMEA8kZ3H8RXxuMyupBSkqbST3vf+vwPpMNj4ScVKad+h5la6DHFM02qWVx9juY3aO42lcHJCnb16jp+veqN9oLaSqyOWSaRdwGQQwPTGP69K6i+8da1e2aabqMflRpENu1cNxgKGz9CeOua5XUNRjPyCMkg43FiS3NeHiXSi+Wnr+B7FH2kvekVLfeqK+cEHr/AEpXupUkJX5+OxqGeV5gMH7p7+tQzTsoUwNyTg8d/SuNR5jqSsWjcedHtdiGA5Hao7qVCCU27gAcHin6Vpmo61cpGkZVWfaZFTOOmeO+Mj860PEngm98O3cyXOowTOsKzgD5S2cZG08jBJ+uDW0MJU5HO2iM3Vgpct9TAFxhCJGOWOQB1HanwiaWFyBz0BI61E5BdJHjA+bqDxj0q99piEBkJUKScDPWs5O2ljSxSSRBmEkZyASOmajaQqxwE5/Gm7wH3Ko5546Gmxj58OpVD3PaqQxzgFMtgDsQKhSQ/wCrZjszk8VJMrD5I33Ioz9M1CcE8j8apaahaxqX2mPBa204im23S74SUIDqOCRn34/CqL28sIw3DemasW0srqnmyNIIhiMMThRnkD0p9xIrO7gfKeOegOMU5STfuolX2ZnpyCxOP8aVWHBxzUjRAD5QSxPNRAMGAAO49qEUSq5AxinKxfAOc9hTfs8wIAibJ6YGau2+k6g5ZVtZPMUA7Shz9aQDFhj2MZCDjgUimNVPlkkeh7Vdj0XUnVv9FYc/xEZH4VZtfCGpSyRqzxESHgKST+WKWuwrMyHjLAE7eelKLZtqqVAb+db6eGII2c3epxKI+MqRwc9Dzn9KmGmaNDChm1EFiSBtbdx7gcimky1TnLZM5byHVxuBOTn2qQQxEbuM57114/4RGG8RLiaV4k+9LbwmUH6LIYyfxxVBtS0yC4MtjpybckfvAOR245x+dK1zWOGqy6HNSQ78mIM3fIXinx6bqLqJEs5jGehCHBrpv7f2KY4LKGMHlgeQakufFN3M8fk2ttAkagbET5WI7nPemjSOBqPc57+wNVdlU2bpu6ZwKuL4O1JpdrtGgxksMtgfhVs+INWSY3MVzsfn7qjA/CqbX96+5jdS5c5b5yM/Wne5rHASe7J4/BIXdLc3g8hBy6gY/U1PDoWh2Dbp75ZA33QsgJH4Dn86y2LNgsST703J3Y9B19aWuxtHAQXxM1EXw7Az7oDPnoxB4/Olj1PTLZXig05Cp9QMmsoDB4PakAGSOPajU1WDpLoag16RFaOG3jRCemKiGuX+3iQAHjAFUcHacdaRQccnkUFxw9KO0SwdRvH5M78nscCohNKw3O5JJ5yaZgbcZ6GlUAjB9aTRrGKirJH2XqPi3xLpXw6svF9troe5nsorhlnhVoyxUEj5QDyTjr3qXTPiD4i13wrba9pllDPdSjm2f5MuOoDAnHI9KxnmRvgDYXEqK4i0uPcrjcDhR1A7cV598HfEV5Y28mk29vLccJPEgfKAnIOAeR1qeF8oy7MHWp4ukpWk0nrdfcfM55jsVhIU54edtLvs/vPSfGvxubwTBZx+IvBstwb6Bnf7Pch9jDhkwV54PXivI/8AhYfwevNVN5cW2uaanmCZoDBFIg9gQ2ce2K6D4p6L4n1m/wBJ1G4EcSKDbukTkkByC2RjtgV4T4n0dtH1qXT4diiOMvkjJYfWujHcKYXAVZVMMpQi9Pif63DLuIsVUgo1JJv0/wAj6o0744fBm5hjjn128OAAiXaS7APoBgV12jfFj4RONtj4h0eEnjGVQmvgiWeWRlZm6Y4x6Vat7K6lVZIo97TvsjAbBJPbH414L4dpT0jUl+D/AER6cs3qbySP0Pi8Z+Grry2s9e090b+7OvI9RzXI/GC0t/Ffh600+yugwW/heQwsC2wHkjH1618RtFMLWDcblZFkdN+7CgDsPTBzXX/DvxF4i0fxPYRpfXBieZQY5JCUcZyBgfyHXpXXlfD6w+PpVJzbipJ7f8E5cdmjq4WcVHWz6n1TqukLPoTW6qWmEak+YzMvGCRjP14qx4YsW0rR7e0cruUEnHQZOQBU1ncNNbxyyBQ7KGO3OKl80DGRX7ZGmlLmPyqU3y8rLvngYBwaAwUZ5wapiQeoFO8z3rXYzvfVll5MDKmnxFix3E4HrVQyBRjP5VJBJ3bPT86G9NAirsuduTzUbN6kUm8YABx71BI53Y3ZHbioi22W12Jg5PU0hc4/+vUAkAzyPxpnnEnrVLXQz5SVlRirsFLKcqSOn0rK17QbHxBbm3vC6fKVDI2CAetX2l6YPPvQzEj/AApSippxlqik3Bpxep4dr/wkvr7xHZeH4jALMRMUnLfP5agAEr6jAHf1qzffs0ae9yJtN16VEMgyJogxVM89+Tj6dK9HvyF8caSwz81lcr+qGugecxxlwjN7LyT+FeLDJsFOU5Sjd3PX/tLFQjFQlpY+Y/EXwv8ADXhPWl0zUPFUsm62MvyW+799nAQ8/KOpzmsa38L6Vr9xJNotwLewjchjIgaSNdrHc+CBgYGTn+KvbfH+jeB9ZnS68QyXdsYzlwsRXIwepx6muDXX/AHhxYrDSWuZ7OPZ57OQks5G/qcAY+bGMc59q8HFYHD0KzUnGMfXX5ntYbFV61JOKk5emhqeD/DPhddIvLm7gmeK0Vo4bpW8vbLsLM4U8BeFwTkkkV4r4m1eDU7iKS2RxFGDGskjBpZCDklvzwPpW34l1yfWLu8caube0mlLJCshOFOODzz0rm/sWjx8yXssmG6BQM15OMxcKyVOmrJfiephMHVg+epdt9OxjyTMshKj25qLe7YUNwORW80Oh5LiCZzvx8zf5/lQbmxiDCHTIeTn5uf/AK/5GvMSPTVGb1MaJ1KlWX5gTzWilnc3KnbBIzBclQvarD6oWDhbK3UkjnZyP8aG1a/cFftG0cAAKBiny6lLDyYi6DfuqqIQqMM5Y8D6+lPHhiYqAZoUb0Lc49feoXvbxyd9zIeMfeqPc525bP40cposH3ZZ/sW1jOJ9S2gcDaO/vVgWWhxuN9xK+zqvZvfIHH5VmgfzqQjk8UmjaODh1L/maCihUs5JATnLHDD8e/5VJ/a1lEWlh0qESdAwwMj3GKy1AOBnj3pdo5FFjWOGproan9uSogjhtLeNc52hcimNrWoupDTD24HH0NUPQDvT8DkCqVivYwjsid9QvpCpe4c++eaiM87As0zsRwPmPFIBgjFAHBNOxooxWw3JI5Y8mlPsO1GBwc96cRgg4osW0RsOTwaYRlQalkXAIxUeAFBpMcUP2gHJPahRjJx+dGTke9A6HFA0heq8nGKYANo+tPBO09qaeBwaRaQj+5pv8fPWnOR9KaQS+D60inZMXGeh5xSEckEUoIBI3Z+lIAMkk5oYlFCjoQM9aQYAOeuc0A9aRcHPH1oDRC9Rz65ojIzxSdRgDoaVMgEkEd6HrqCsfWvhp3j+BNjlVMlvZkYcgqSpPUnjHH0rxC01CLR7651HSNUSylhLNJFCn7vaGBbAye2ORj0717X4VgMnwEaGSF4kWxkA3jB24bBx7jn8a8V0W80bSNct9RMUU2kXysk9nOvmFMR8uCc56dBW/DN6dbERva0/uufI5z71KlLe8T3nRL+LxH4etb+58uTzIVl8yMgqT3I9PpXiXxbsba08a3GqvGqJPphEe5uC+3Hyj1qbTNb1Pw1a/wBoaTdyDw9eXWGhiH+pJfPygj5VwCCfwrH8c6yfGEVlbfZPMvIJJgsoO0+WMEKRnng5r7LMK8a9Cz+JWPm8FRlh6rt8LueYT2M8UaPLCQrZAIbOcVvy2KjRNPjs0kWaUvOA0oOcE4YYPGMGtvVPDVnJp8N1byoqrBHHIkbDcJtvPHUZIwSe9Lr/AIc0Ww8C6PrFrPLBqcweNo3ydxVzux2A5xXgRwUqUZuVrJI9iWKjUcUu/wDVzlI4jP5y75GTd5rIikqCe+Sc8HFel+GNAlk8TadbaRFHNYGa3kW4wQYplGe5ycEVN8H9L0rULDVP7YgJksoirtIP9UnJ4Hrwa9V0HTo49AgvILK1SSOc3CMYxvZc+o6NivayzL01Gq3vZ/d0PLzDGtN00ttDs95AwfxIpwkXGMEkVTEwZQwK4Izil8z3r67m0sfMctmXfO4xx+VAnA4x+lUxJjqTzS+ag6mlzbhy2LolFKs53YBIH8qzzMAcluaPtSjoQQKejFZs0/OPXNNaYHrwazhfYzz3xSfbAT9KSiUtdi8ZTjGRTDKR0Jql9qycdKTzicfNTFZFwSEe9OE+DjvVLzSR1pPNOMdaH5hYz9WmKeLtCkz96O5T/wAdU1uy3HlqzZyFBJx1/CuV1uU/8JFoDjj95OPzj/8ArVe1DVhpt7aS3LMLdpV3ADhssBgntya43VVGM5Po/wBEdapOo4R8v1OM8ca7qFrpN9dW8c8apGVl8yJpAV7gE8dCeeg9K+atzMGLMT06mvuz9o3XfgVdfC2ay8A6cLLWUWETnzQCy/uwy43Hq49PWviHXJIZdWvHtmQxfLt2DjoBX5zjcbPGz55q3kfoOV4WGFi4wd/MoEdc88inc89+aDnDdeMU58hnwP4hXGeukCttGCOA1K7ZJ4Aw2KSQYL57NSzDa8i/7Z/nS3NLDWABb607PDE46UkmcuPTFHTf6bQf5UXHZDs8jHTFKCMqOlN5491zTlVmKbVJJ7YpFMUH5TxzmpcfMw9BULHyyVk+VgeQ3BqwWTe+2QH5e3OaUtilKKerIxyQT6elKAMMTSJuAVQrkf7ppyrM4O2B80rMXt6a+0gxnbinHAzg05ba6JH7hgPenC1ue8YBJ7tTSZDxVK3xABwD7U0A4PtVpLK5ZQRHuI/ugnP5VuWvgjxdcxKbXwVqcu8feaCRQfcZAq0mZvG0UcuOMU8/e4z0Pau0t/hR8S7kbY/A5QHoXIB/V/6Vp2/wN+K0xBGj2UA9JHiOP0NCQvr8FqkzzU5wcknPtTNpZQoUk57CvYYP2ePihIQx1DTrMn/nhNsP/jiiuoh+FmoaR4Iv/CurX0E2pXc8SJdAs2wPKgGSeeMmnyc3Uj+0V0ifPYhl3cRP/wB8mpYYSu7fhf8AeYf1r3C2/ZOmwDeeLYh7pbE/zNa9p+yhocfNz4pu3PfZbqv9TU8qtuCzGS2ifPDxptyJIwSefmFVpDEoH71TjIyuTX1Jb/st+B0Cm41TVpj7Sqo/Ra0YP2bPhnAT5lpfzY/v3bDP/fOKLRIePqPoj5GMm5sBX49qP3rTLiMgE8EkAV9lW3wE+FcKg/8ACKpKVH/LS4mb/wBmxWV4++GHw+0fwjf3On+ENOhnWMFJBCC6ncOhPIqUkS8dWfU+UFsrsvjbGuexfrT00y6cF1ZOODgE4rXFp8Sbud10nw9dmME7GjsQF254IJHNTr4W+MV9CbiDStSCLwchYyTnHA4NNQfRGTxtR6Of5GTH4fv3IX978w4xEamj8MX2W+S644Pyhc/pWxH8LPjJd4Mguk3c4e8OB9QDxWjH8AfiTeDF7qFrEOuWuWbNUoPsZSxT6z/E5pfC7JtLRMAeu+bbj9acdEson2zzWSKowC1wp/DrXYWn7NPiFwz3via1iAbgAM2R61p2v7MUcif6Z4tQH+8sQwfXqairH2S5qmiM44hVJcsW2/meu+A7Jo/gxd2kyGJPLmUAsGwp3Y5GRXzfp13ZzWy6I721zLb3DLbkFULoQRkt3PPHBr6a8IaL4l0DwPr/AIa8V2Rs9Tsbi5huLc4bawJyvBI4Oe9fJMgtLPVY5ZfLfe4fnIZQQQRwMdefwqMnxNJY3EOk005LzumaZjh6n1WlGompJP7z23wzoVtrPgKTR5beW2mhny8RwHBU5GfTIIrkR4SvIzqviW5njgtrSSQ7JW+bj5SCTzgD881e8KeKpNCtFN3dKIRIhlbC7imDnOCT6c+1cL8QvFD6jq89zp9zJ9muEaNiu5VcZz0P1Ffa43FUIUozavJaW+W58rhaFaVRxvZPqdFolx4d1bWLnRrBI5f7Rs12JLhB5wIOM0vxQ0y60aO102dEjsHzLCAd/lyk/MFOM4PXHua8w0udba7hlmZljVsvsbDEZ55r13x9NofiXwraa3byXEUiFY4hMOWToWwP51xUKyxWEnspL5aHXWpfV8TD+V/mdh8HdCs7Lw+dYzul1D5nBOQPz+tegKY40CoAFAwAO1eS+CviFpWj6ZaeHtTdorqFRHyvB4+X9MVsXfxa8M2t79ka4dmO3BRcrknpn2r6XC4zB0qEY+0S6fM8DEYevVrSbi31+R6GHGAABx2FAmPBz7Vh2OsxX9rHeWrFophuVumR61INTtwQDOoJbbjd/Fjp9a9S6aTOC2rubBmJBpPOBGetZwuuCMj86cLrI65/GjVIaSuXvMPAB5pvmZbg81S+1Dnmq8126TQ7SArEqcj8qG7DUVuanm4PNDSn1qkZyMZJpPP6iqvZEWuXfOxQJ+cE1RmuNkbSLlgoJwvU+1eQeIPjdfWuoXMGm2kYhC+XH5q4kR++Rnsa4cbmFDBJOq9zrwuBq4qTVJXPbxOR1ORR5oOfauB+HHjpPF2m+VcOft8AzN8u1SCeMetdosnqfxrahiKeIgqlN6Mzq4eVGThUWqKGvSbda0Bxn/j6lAx7xmr2oXFhdf6HcXyxyxnzQqy7X4H1965Tx74ls/D8+jXdwxYxXRfb0ypRgcfnTb+7j1rT5dZWdJ7e3jkdmOAsR9COpwO3rXDVxCg5xWr3+VjphQ5owey6feebfEzxQbp5NGt4VRAys7Mu2Rjkt8w/EfpXB6lpd5pCr9uh2/aYg8eDnIyPyrVEdjqV25uJhHlkj+XBIJbqM9R2/Ktv4i2CiDSUcsSLYr8g6sAK+BxMp15utLqfZ4OSw0FTgcC06jdtRiGAxTZrrl/3ZGSCMmpTpV9KcQW00nGflQ8e3SprXwt4ivZdkGlTMenzDHX61yWdzveIm+pQlvJGZmCKu5twBzkVJbXDXl8EmIQTyDlRnGTXQ2/wt8YTswazjix/z0lH9M1o2Hwm10SR3U93axiNg7Ddk8YNWoyvqS6890zlvEds2mapLaRSEqMHJHNZRmn3czN6HtxXrVx8OJ/E979r+2qFluEgEe3kE981pN8F9OgmeCC1u5gOEd1C5P50mrCVSUup48l4NwzCrehOenpXZfDG6tJfF1grWSo3mEAquRyD6126fBsKSDZOo7AuvWtPw/8ADaDRtSj1N7f5oCGU+bnaeh4pR3E22tWcJ4+az0/xLdtPld7A/KgPauYk1W1Vinkux6f54r6Lfwzo9xM1/daVYSyysSzzLuY0+Twxo8ttLBFp+mQ+YhTctuoYZ75rqWFnNXuefPGwhLlsfNUeqiNmb7M05xxgkD9Kmt7rXLo/6HoUkncbIXfP5V7vd/DmyEMP9j3MdtLGvlsRH/rFJ+YNj2rqtO00W0CW63EhIABKwY3cewoWDktJMTx6Xwo+a4LPx/KQbfwdesCflP8AZz8fiRWhF4a+LNwf9H8NXMWef9Usf8zX0o2nuiFz9s6cnbj+lTwaRdyoJFguSp6EyBc/matYaFr8xDxlV6RgfONr8Ovi5euDPaTwruGd9yi/oDX19ZWz29rbW8g+dIIw3fBCjNca9gYpdk1tKD6NKef1r2WD4b+Nru0t72z8KarNbvChWSO1dlOR2IGDWdaiqcU4s0w+JlVk1PSxzCIA2cU4LzxzXZ6V8IPiTqt2bCw8F6vJOOqfZWBH1yBiuttP2WvjhdhfK8C3Cj/prdW8f/oTiudO51cyex5Lg5HbFcb4rX/iaZLcebaf+jkr6ntf2PPjPPzNo1jbZ6+bfxHH/fJNePfGz4LeIfhn4v0zRPF17p9u+pfZplnikeVIk89VJbC54x0ANXBBe25mMOAvFSquF6YzXrXgb4HeHvHerf2Np/xU0qO9JwkMlpMhl/3CwXP0611viz9kTxF4cmtLbTtYbVpbnO5be0I2AY7lves7kVK0KUeaex88beetDL8px1NfV/gv9ik39u1x4w1u6sWJGyKFUZsepJyBVrx7+x14X0HQpNV0jxTcq9uNzi9KhXA7AqODRo9QdZKn7Rp2PkONDjB61x3xWYL4SvFPGQo5/wB4V9n+CPhZ8BZLUSeIn1Ka6UAtGtwVGfTGK+f/ANszRfAuj6IIvBOjz2EEifP50pcv864PPSiDjPW5zUcyo15qEL3Z4Z4aJOi2StqLKPIX5Qo9OlabQWzqVN9cuDxgdP0Fc7aTSt4Wso7a42t5aB8HBxTdIu0stQUTXRSN1IIJyCa6Y4ulKyg013R2Usnq1KMq0nZp6K2p0v2a1A2D7W2P9phS/ZLMAlrOVvdnP9TWfe6kr8JdohB4YN1FNuNcW0sHmLpOVGcE10KpHZHl1sLOEHUkza0/S7KWUyHTYyoxncAa2YkhjbbFY26nHYKMfpXm2n/EC7tW8uSGN4s8qqkED612MWt2t9aRXdq8hWQY4jbI9R0r4rP3iJ1XUqfB0/rue3w/iMJXp+zov3+t/wCtjn/gzrl14i8Daze6pfT3l1cu8kktxJ5kjEqM7m7nOa+UvE37m+8ljsCuwPy84DmvpD9mm6Fz4Q1u3KKDbsykgYzxXzp40E767cKiM22eYcD/AGzXfg0qWY4iEVZXR111KWEpyk7vW4+C/R9MurZJMkQlsY5ABHWsWXV5r2AQTMAEIKKBx0x/QVYsWuppLtrlCC1q4BK4BxishPkHT7pzXu1K0pdTy404xWqJ0lVSA3Cj+dWm1GcW6xea5jVsgEnAHoBWe7GRc8DnqetPjdlj2kkr6H1rFO2xbSZffVpJZ5LprePfMCNzZ+Q+oqD7VJIfNlZiB3HvTNgliSFt25SST14qxbC3ggniljEhlULGxJ+U5zWifM9WLlstEdlpHxZ1nTbdbULG1uiFETbjbxgYP1xWZdeLNQ1O6HlyzbZHEnlo5++O/wBa5WcsF+7gf0q94X8Sah4U8QWHiXTPK+1abcx3UPmxh03owIyp4IyOhrapmGJlHllJu2xhTwOGjPm5bX3PePh7qN8unGPW5pkuJ3LQpPwxUDkjPOPrity+8XaPp12tpdXSqzAHcGBAznrzkdK82+Ln7RnjT4ueLx4y8RLYWt8LVbZV061S2jVQBjCLx+PXmvL7jU7m5leWaVmkfJJY17eH4iqU8NCEoe8t9TzMRkdOpXcoT9zofT1h4m0K/vYLGHU4Fa4mWFWkcKoYkDknoORz6V3Hxk+H2r/BnVrTR/E+q6Rc3E9sL7/QLwXCpFz94gcHivitLudFWTzTuHI5rX/4S7XEcXM128zvD5ZMrFjjp3qHxFiZ1oy0UFuur+Y4ZLhqdGUNXN7O+x9G2WpQXMfyXcUx3c+Wcge1WPtKj1P4V83eF/FV/Y37i3uPKlmGFd2+SM5GWOfYH867u7+MkcMCrHpZLLw0nmA7/cDbxXt0M9oVKfNUdjya2T14T5aaujU8c/FO58N6k+l2NoDIEBLyfw59PWvFNTvm1C6lvJm3SzOXbHcmtrXNX0fxBeyalfSXKXDqPlUKAxrPFppQC7YJpARnmX/61fMY/E1cbVcnL3VsfQYHDQwkEkve6j/DuuaxoV7He6bI0bIeSDwR6Gvofwlqmp6pEuo6lBNBLJAhZMgqcFhuA9+teS/DzVfh1pvi2xv/AB74b1K70SIYubfS7sQTtgHDBnDLnOM5Har2s/FnU21K7fQIRaWLsyWsUoDvHDk7VZgACQMZOBW2WY+OCnKE27b7af8ADmePwUsUlKKV/wATr/GfhG78VvHqTNLcW6s3lqsgVVIYjPH061Dpvg7VLfTJNKhLrbTnMsRdiH+vFdr8MZze/DrT7+4CtJN5rMenJlbNbokt1ByIhk54cVhOUq1SVVS3N6cI06cabV7Hm2n/AA6igGF0y2yRjcY8ke/JrTtvDbajP9nJGbZCvzAcjOPQ13KXduAAXjwD27Vz1xf3Ol6tcNZJHJuB++DxzmuepCNNJs2UnJ7EI8BRlg5J+cZI5xn8qtReCLSNwShDd+v+NVpvGOuJgfZLU49z/jVWTx7rq8/2dan/AIE3+NZOdHe5p79jrIPCdmgDNEMj1xRJo1nCsyCEBgvGO+RXGy/E3XyfJGlWoOM8SNVc/ELWsky6ZAR6Bz/OsqlWGigi4Jte8zW8Jwg6bA23kaiv8hivQZtPt2WFmUA8kc4ya8Zs/GF7okP2O20tZ1Sdbjc0m05AHH6Vrn40amcRS+FoGKDr9pI/9lqXKNylsekTW1qJD8qjj7vGPzrOvYLZLVypj3Htx69q4Ob4uXkpY/8ACMxDPTFx/wDY1HZfEWe9uIdPk0cRrO4Tf52duT9KalFsOh6Dd28NvFErFclA3PXkVArJs+9k+1TyPNOkbb0AC7Rlcnj8aesMuBmVfwT/AOvXr0ruKPn6ukncrpvmCxQo7P7If8K39PhjtrYGaGTzGOWLRkYpmjNFBv8AOm2MxyDtHSqWr6tBas1qbmWdJCHVVA3Agj9K5cVObbjbQ7cJGnBKd9WdAbnzVwkEp9TtA/maeZ5SAEtZQvf7n/xVYf8AbG9S0cMivKvOZAdn14rmdX1S7I+x2t1Mq5wzB+v0rjdJxjzy0PUof7TV9lS17vojqNW8Q2K3EcRid3jcbgrKevbg1+v/AML2R/hz4adOFbS7Ygf9sxX4p6Rp6lkVw7u0gIy3P41+tU3xBt/B3wU8OwafeCPU7rR7ZLfHPl/u1yxrz45lRqOVNPSJ0ZhgqeXJVm91r8j0jxp4vsvBWlNql1avOScKiDH4lugFcr4D+L1j4s1KSG6uLW3V+IYVcN07lq800T4o6pqHg648OeObeXUrWVWga7VDvYE55PQ//Wr5y134iw+GtQubTwJbCzRZWC3DkvJtzxgnpXLWnXxE1LCS26f59TyMNjo4mpywXurd9v8AM/SGKaKeMSRMGU9CK+Iv25RpqfF3wTJrK7rHyLf7QpUnMYuxuGByePSvLdP+NnxN065Fxa+NNTVgc/64kfl0rlvjD8R/FnjHxF4e17xTftqMkEMZijO3dtSYEjp3IzzXppyjTalu09u9j0aaU5pS2uj6f8XeFPBUfjDwR4h+GmlG0huNSMMzRwyRcgKy5Dj0Dc17H48/aC8L+CdWXRGX7VcqoMhQhtgIzzXz38QvjvpFvo2hHwtHE1yrySXFsycQo0ZRlOOjcnkciuZ8J6x8OfFwuJfEOkXsepcsDHOSrD27149GtVpUuecXZ9v+CXnVGUZOOFd0tXa1/l/Vz6h8GftGeH/FWuQ6ItsUkuZNkbKcAH3ya6H40Pp48Kbr28EWJB5cef8AWN2GO9fOHgj4beFfFVwmt6NZ6xaWthPiaeCcBiw5x8w4r1PxL4YttQtluLPW55EgTCR3km589OCeP0rmxebU8LBwqpty6PR/h0PDbrYjDSjH3vwaPH7S1hu72W1igWK5kJww5wO1eDftj6FeaDoEK3N15wdcqx/3xX1alnJ4ZtGv9S0zEkp+UoM5HTrXzL+2zdQ3nhKwlTJYglvX761nleIeIrKSenY83BqdLFxi0fM+mxf8SKxdLbIKjcdo5p0mFu4Atmu0Hn5Vz/OrOiPs8P27Ku4CLofrimTgi5t245JyK6cmnKUKkWtpP5n6zdcsbdi/5MjwhlgRF92AqHW5xBpJiIBMmAo3/wD1qryTTLexwxkkSNtI7GtG+0salpxVNqvGcgsep9DX0lJ8ysj43PqU6FKbj1VziP3nog/4F/8AWrvvC0VyNEjchArSNjr0rmtD8PT6xdNEZkRIj85zk49hXpMFhFb2aWUK7Y41CqPpXz2fV4Tp/V477+h5fCGDqwqvGTVo2svM+cPhv4puvD3gbxHHYSMst6ypuXggMvb0rG0vwbqOr2bXaxySSPJjJ5Jas3RNSi0fwpKbjJe7cBI8ckKCM/nXq/w38e6Ze2SaDfwJbzysZIZQAPmxyBXbjZSoValWir3Z9ZgqVOtGMKrOF1nwpe2XhSe+u4GVgDGocYPp8tcLonhG31ScW/2wmXG5lUYAHua9M+KXxHvdX0+70i0lh+zRuqI0QG/jIYN9T39veuR8A2crtLKs6hpY2QIR8xJqqFSfsnKe4Y2lRlXUKWyMy3+H+oapa3smlQCRrGQoU8wbmwAeB361zCWs6O0LRsJFOCrDGOcV9SfCT4Y+I7Vlm1FI1tjveYM/zhgcYIHc8V418avC7+FPFsjpf+bJebpjHsI8sbuAD3FXSxMZ1HC5nicvlSoqso2OIAjgmQwuXlB3Ng4AweQc9aq6lK73svIBZySFGBUgaNI1eQPIxBJVhxvJ9q9Z8B+BfBk+iW2o+IYvMv7yYqgklKKFB+9j0/CtatVUo8zVznoUHXlyp2PIL+KS2fyJFKOACQffmkitSxy2CGAwTxXs/iD4F6lqlzd6roF3aygnctupzgY7GvKNU0y80i8ew1OB4ZoWxgjFEK0Z7PUxrUJ0nqtChex7JV5zhFzge1MV+hz2x0q1cKziLZHuygzVaZFU8OAT2BzXRJXZzU37quBcnqTx0qeVswwkddpB/OoLe0uruZYLaFpJG6KO9bkfhbWpoI4/7Om3oW3ALyATVwhKS0RNSUYtXMNXEbbyOD1GaluLgzFY1B246Cumg+Ht7Km64gvBxkhYskH8arzeCL6GQGMOBv8AKG8BTu6YrR0qkVsCq027JmclzEIwnljeQAzYzwP5U77RGpxk1qw+BNba8awaMJKiCRt7gYXtzWlD8KfEMoDG2AyAfmlIx+lVGnWlsiXVpR3ZzQlj5UuCQOeabJLF5Zw65x2bmupn+E+vwRmVo4AFBY/OxPFZms+A73QLRLy4khcSY4XPGRx1onCrCLckCqU3Kyep9B/BULJ8NdNjkAZf33Xofnauk+zhLoSh18vYVaLaMZ9c1x3wkv0074a2Du3CtMufQ7mwPzNdHpOsHVZyyBQnlB8d8knH6V0UbNamM5pysjXjVR0QDPtXLa6ANVnGMnJHGK6xAAc5/GuV1zA1m43E8n1PoKnFq0CqV3K5jzpnqnPrxWdMnHAP6VqygdcOfxNZ869eGI+prymdJi3Py3KYyOCKawJDAknIPT/9VTXgxcRHnvUZGeAPXrS1LVupUnbfITkjKj+VUHDfaD7ir86gSMP9lf5VRY4uSP8AZpbMBcnB9an0xsatZZ/57r/Oq7c8YxUmnsTqVoeMiZf5003cmx6/qEkpkWESFUVQyhTjJPemXNxNsRLq5G1DswGwS3Xn8MUzWLhY4knwuFQJgdScmsC/1OS7jDTEIIeSewzgVtecrq+h4GIlBVXSjFyqN6I6OPWLmMrbm5RCvC5GS31NQPrV20s8s1mBG67RheQfr+dYAEhutk8mGVyrEngEda7PTbKC7gxMgkBPztuxtWqdadNpN3OXC06uMnKEfccf6sytcaram2jEEyGZ12uQfu1VRrWJfNnnjGOm5gOaqyaQod9suAGO3jt2rK1LTizrHI+CpyCO9cmPjPGUpQpS1PcynOllklHFUrR6yX6o7iwvdMt4jOL6BpTzgOMj2r7y8IXkfiXwh4NhuJ45Lg2EUYRxlWVQOtfmZLpM0SK8R3gDPHUV+kPgG/07/hWvgi3sI4hqUumQqzS/IoXb1B6k5GK+ShgJ07wim5X37evkd3EeLp4qlGrTmnF9D1jUdKuLuGPSRou2yVo4na1IHzEjlR68187ftM/DeHwB8QpE0rTHttJvbeKW2OCVLbQHGf724En619S/ArQdZvLO48ZeLC6pJIRZo5wvlrxvAAHGQcHFeJftC/Hm08ZXl94OTSrKfRLefy45yhM+5TjzEbIxz2x0617eX0a+F5vbWbf9XPNynB+wo8zVrnzSFG8Z/Oq3xN0/QrjVfDuneHruSa+u7JUuS5+WJ3kIVB7gck+prs/EXhrw7o9hY3em+KYtRuLyHzXtooSDbknhXJ4zj06V5D4+nmsNVt7mJ2R0g3Kw4IIJ5r2PjV0eqvcep9R/Fr4Bz/CX4f2Osahdxz31/qC28h7qvlu2F9sryfpWZ+zNbwXHxe0OG6UNG0pyrDIb5TxWF4y+NfxC+IPhuy8L+KtWjvLOxkWaI/Z0WQsFKgs4AJ4Y1H8H9cfw78RtA1SNHcxXsQKIOSCcY/Ws1D2dO0ncqdT2k7pW9D9Er3wJ4auI2FvYLZOxLb7U+USx7kDg/iK5jR/hjZzX51DxFPLeTQyZjjJ2oB0GQOvAH613S6jIwLGwnK8bSoB3DGaz7fxjoM2sjQ5JJLa+YZWOeIpv/wB0ng/hXLVoYbFWnUWvRmMsM+dOPzXf1MXxbp9iunzZRNsanarIDjHpjmvzu/bR1jTdS8OLDZWElu9qSsgZSMnzF5Ffpdr9tbtH5ssG7Ixu9K/Pz/go/b6RofhC2v4YEhDwlpGUdT5qD+teo8voVaarxjacVpY+XpS+r5wqc9n5v9T4hsNd1VbFbVZsIBtACjoaraNrGtX/AIoh00yJJDEDksvIG3PX1rjbTx3pEGFe4YAjspqz4b8XaY3isTR3TRxSggMwx82MCvDo0pUG3bTc/QK2LdKHNTd2j2KFhBfpPcpuiJ2E/wDPM9jXSRWyoWT70bAED61ylnqNlcRkT3sG7kktIPmFW4fFAVfslvcWkrQjb5jSg7h1HT2r0cLiuWbU/heqf5p/oeJmWIWLpKttLZre66NfqdRp9vb2spkhtkTeMMVGK0EuYJn2R3MZYcYDAkVxUmvXF+otCY0B5cxyfeHoPSmLAqHcqbfRhxXFmeHoYmfNHSXc58BmE8P7ij7vnoeb+FfhPPfTg6uhS2jVBHk/My46Y7V6RaeB9AtbNdJsdLRwzfKpG5i3971z9K2YSY0Dg4DDg11Xw10mW71eTVZ4mEcHELbeC56/pXt06UXLkWx3TnLl5meTal+yzqHiDUVGjmHTFuGzcSSjcAOvA65zXR+H/wBjjXtNvIr+58VwTvHzhYSoIB4H5V9SadZlRv2BQeeRWR8SvHOk/DXwfe+LNakLxWigRxA4M0h4VB9TSq0aW1tB06tRNNPU8l8YXWo/D6CPzNIWOWcFPNRcoze7evH1rwvxFZaf4q1uPXNesEuZoQVjRidignOSO/41va78RfFPxLht9R8QeVDG+6WG1jGI4UJ4HqxwOprE8yJAwTB54JOK5KGBpYe8lq33O3FZnXxSUJOyXY5/xZoEOv2QsNNhtrN0bcreUOv4Cu/034S3Wq2el30F1AYVtIY5BuHDAYOKZb6Z5UHmOuGIzyOM1t+ELtINUgsbh5UjkBELopZFYt/FjpyetceNh7Onej0OjB1HUqr2rvdWNvTfD82mSy2egxySrbR5d9o5x1xjrXDfETQNM1qzt5tR0CAXPmOxd4/nJwMjpnHSvoPw7oeraVDe3WqSW6xEqE28naDySfy4rzL9oC+gXTrT+wpLNrkzEBnkCLs2nccj3xXnZXWU8ZG+p7Oa4NQwE5J2dj5g0q00qCwnkntIi8Fy0e/AYD5jhcH8a7PSdN8L6kVNvp6OCvUBj+mfauB1rSL7S0eZde012kkMjxxS7+c55496t6S93Z2VnLa+JtMtGZSzqQS2cn72B+lfbQrJSs4n526Umr31PTYNH0eylDW9kqPjr5fTj1z9ayNf8Q23h2+Z544mWS2U4BbJOccZri77xddQStGNdtrkkAu0MRUE44wTXN61qt1qmLi7v3lkA+UHHH61VTHRiuWmiYYOdSSlNnoNx8SEgkUmCKRXT5QFOQx/vVB/wkuk6prFqyrGLV3HnIYAFDgHBry9LmZ3+zTZO7A3A5OK6Cebw7b2rLpw1IXAUAyF1Cnn0ArlWLnLWTVjsrYakrezud74cudKvvEss0lxG3luUELr82wdGY5+nrXV+IvFGiafDJDcX7wSPExjkUEYIGeD0J6V4lpWqWVoXebTpZSRj/XMuTnqSPw4qbU9YstQtpojpcaeYMK7zO7IfUZOK6aePjTjZ2OeWGcpaHV/8LiD+HZbSSBp9SwYt+3CsDkbvauT1PxlqmvaelhqEcJEIAV1XDcH1rN0W4/s9JW+zW8zvxmaMNgewNa+gaZcyutza+XIAxd4zET36VxY3HxfvzlaPodmGwMpy5KcbyPTvA+oZ+HFrbKG8xLh3X0bDHgVv6RrC2SmOQPEWlRjhSTtB3MPxJ/LNcpol4+i2NvHc6XILeK4edFKEK27kjJ7ZrY0TXhf3Ulwlr96UxMCSS24cCssDmWGxD5Kcry9DkzLJ8wwNZ15xSh3uj0q2uYJQwinRsYzgjiuX1x8a7IQ4O5Ac/lWRp3hjVbKK9hjmicTzRTxktjO2RXAPp0xWb4+sLi61C0KRMwEQDBTwOBXdi21RvJWfY1w7jOpyp6d9vwNm4kCjD3Cj6//AK6zbi8tQMG9h+mVrBi0kLGNluQ/rgU4WMqJgQHOPpXgSxE38MGevHC0/tVESXt5a+bGftKsFJzt5x+VQS6hag8ysQPY/wCFVZrCVJkZ92W4HzcUjWEhJw68+9R7au9oF+ww8d5kcmoQbztDkEDBUEZ4qlPqEYuA3luQy8VY+xuz4D+/AJqvLaYmETE9M9AKrmrvdJByYZbNjDfAgYi6/Sp9OmlfUrXbGBiVOn1qP7IByHIx7ip7SIx3lu6swPnJzn3FXBVuboTL6uk7JnbeLPEyabdnTpLdnyiyBgcY6jH6VgJ4s3EGOJ0PqCK9NtfCfh7XpZ59WtjJKjhFIz93aD29yauR/C/wXHJujt5EbHHzt/Wtp+2jJ8rVjgWBwc5qtOL511TaPJl8XwKxEkUrtzks+STnkk1q2vxJsrWHyJLaY/RhjFein4UeBncySQuSSSczGl/4VN4EwQUI9f39Y1Pb1NG0XSy/L6UueMHd76v/ADPPD8U9IjAU2s2TyBkVWvPH2m3UodbeQAAAgkV6Q/wd8AzE+Yjkdv39L/wprwK+Nnm8/wDTftUwjWpu8WjStgcvxEeWpF29f+CebQePNOiYhoJCDzX1Xo/jDxDNoHh+aHXdQRbSyiFoouHHkKRnCYPy/hXjsnwS8ESkHNwuBj5Zutep2dpDp+nWVjASIre3SJcnnAA61tQhNTcp9TGWEwtCKVCL+ep3X/C5Pis9t9jPxF8R+Tt2bBqUwG3pjhulcjNNLcSmSWR3djlizEk1Gu0EY+mafgZyB+OK61FBfoIGYcBjjtzXA/EgN9pRmbgW7ZJPfmu/ABOcf1riviDCsj5IBIt2IJ9eaduwrnZQghFxyCB/KrVrdXFpMJrWd4ZFOQ6MVYH6ioIP9UmDkFBTson+sYAepNJruM6O0+IHjazJNp4u1iHJ58u+lGfyam3njbxbqEsc194m1S4kiOY2lu5GK+4JPFc7Hc20nCSqcHHBzU6kY6cUuSNgu+h0Mvj/AMbXCmK48W6xIh4Ia+lIP4Zry7483l7q3ge/Gp3c12oVRieQyADePWuxGQeCfrXHfGGMyeA9UZRkpFu/JgaitdUpJPoy6EIuvGUlrdHyn/Z2ltFM/wDZ9s7LFIF3RDg7TyP51a0a30RPCWnRrpsH9prNIZJjCMuh6At3xioSWNtMwUn923HPoa6Sw8M7Ph3pvih7okyz+V5OOBndzn8K+PpTrSozSdz6+rToKtBtWfQyEWEFg8cY+i1znimSVr210+xm8gTRuHK/xA8Y/SujKAygsDjHGBXMeMLe9a/tGsFlaUIxJVclQDycfQ1GVu+KimxZlFfVpaHpHgrxVp39heGNO1jTbMTaC99CHt4gss8cjEq0hB+bDBgCegrXk8XJMuRcSrzwFGBiuF+Ffgm61jxELGTUDHLcJ5xLjJHX09a9ef4BahHGJD4ghbdzjyT/AI19HXqV6dTlpxTX9eZ8vLLcDj6alWqST8nb9DfVgVWMNknpxXu/gTR/7N0y1hKDc8e9vr3NeKeHIVvtWsrVVIMkw4xnODn+lfSFhAIb0wAYWGBVA/KvbpT5It9znqK9kXmCxr64x0rxv9p7wjq3xC+GM+k6DGZryyuY71YtwUuq5DAZ4zgk/hXsbk7Ayr/smsDxUY49IuYy43SQyZOegCk1zVG3ua01ZnxdDa+VDHblGQRRqrZ9AOlSXJiBMcSBgDk4XHHb61YuommmMYOFZjyOtQSRBMIzNxycg/ritG7kLsO/tXUJESwhTO3A9MCtIQT4RvNMbIOApxiuy+HHwysdZ0TUvFfiC9ls7G1Qi1REO+6mK5VEz+FcfPdRxxNHIwLIxUHPJ964as1flPvOHsvoqPtams/yJLPx54v0pb7Tl1KaeG5ieHbM5YLkcMM9CDivEPHEfjOZ45fEN5Nd28ZKxSbsque2B06V7AZ7bzS0pGSRt9xUWvaRaaxpVxproCJIyF/3u1c9PkpSbirM9XNsmjmNJ2k1Jbdvmj53eICIu0xCjjHU/lU8FjLJF5kTblUcr0I/CuxX4Z+Iri3CWWhTSuq72VCGO3PXitG68CjR9Ilvb0mCeKAlopAV5+tdEq6ik+5+dfUJ3cXujzg2ydSQBTLi1EUSSom4PnBHSvU/C+g6fL8ObrVDb28tzKJiHIBZADt/oT+Ncl/Z9tPZQRuDEEUjk/Lj1r2MVhJYGnTlJp86vtseNha0cVOcUn7jtvucg6JvSRFdWxg5HQ1atbW8uYfNeGVlyQpUdcV1beEt0kKQzid5MLtiG4gn09c+1W9T8KPpnhOe4nFxBcQSr5cRUrnP3sjtwCfwry51lHS56Sw8ppyS0Rx62N0PkW1mIP8AsmkFq7MRIqrjg7uMV0eleHr4G0l82X9/GZWxkjB6D/GneItAkEKsYVSSI4xGMBgeenrU+0Sdmw+qS5OdI5xLZS5j86ME85zwa63wr410vw1bPBqcV0zwLmE2wUrNy52OSeBlh0z0rAm0620+AS6haTq2RtTpv/GtzTvA9p4ito72zeS1Eh8srIScH2I61SrKk7sn6tKastzPh8U+J/EMsem6XbyXMjsdkMak7c/p+Nd74V0bxP4YsrmTxJYfZnkcSox5ycdMjI6E11nwTsLHwvZ3GovpwkkRvL8103ceuPrXocTXfii4H2pvMglX/VtENoz29q4KdWjga3NQprTqerUwVbMsMo4mq/Q8rt/Eeoy6vawSLCsM6NgoQcFQTjOevFX9UkjN5bvOwQGEdT3xWx418F6doiNfWMawvADMw6fKPlPH0b9K4nV5G1K3tWSITbBtIzwSB1r2546ONp3tZ9j5/wDs6rg6zV7x7mhPe6VFkNeJn03YrMudb0RAd1whx1Oc4/LNZiaRf35c2lvEhHDyEkgew9T/ACqlrHhqW2s3hkmj3OoTKr3PvXFLQ640+Zjbrxdpks4FvbvIIjyykZx9OtO/4Sa3mQPDC5xwcjBrn7HwddRS+fcTxlQ275Tzx2qy2saXbzNDe27lM8NGeR9ahT5nZG8qCjG7LLazKZGaK26joTVK41O5Mu4qqsMhRzV3zbScmSNkETcRyue3oB61v6F8MLi9sLrXrrWybRCSY4CN8a9s/WnJqKvJkU6bm7RVzjzc6pNgK5P+6prU0vQNcmVNVuIp1tYZFZpGTA4OeO5qxo/h7WH8QwPFPfPpTS7XMi87cHmvorQodAvZU8PW9tLPYvBsmCDJQkdMgHoAM+pPtXLWxMaTSWrO3D4KVW/MrHjt3rEN/rltcJ4luNL02dQhdJGTLdzj+prtx4OumRLnSfiXqF/buMh7e5SUDPY46H61yPjLwTHL4hmh0nT7uO0gcxxLOm0gA9SBnAPP5VreDvhlrkd+kllcXEEkjbHVDgZ681jPGxT52/kdUMulZwir+Ztx+GfE6MRH441XAH8UakYqRtE8aqCYvH9yOOj2qmursJJFjMMkZmlh3RSOjDBYcE9fxq4sTTMsHlvH5hCGRtuFzxk89BXfFxlDnT0POcZqp7NrW9jyPUNf8W2NtO2oeIppk3MsOxQm7H8TY/lWZpXjXxhYRxKNX/d3JPlysnmIGzyDnpXUzaXY341LQZWQ6jpztBKpyMc8MM+oriPEPh6+0rUYLXJRG+aNSflJA61xqu5S0Z6X1SMYNSj6+pZ8ZfE3xdpttPpr+JLWRZYyvn29ntKMR0BPf3FcLpvxQ+IH2iKzfxdq7sxCjDD/AAp9zoWsahc3d3cFUhIIDMBnAIBx/jVEaBJshnt5W8t9xDqMMu08g/gQfyrqjU6NnDUw97NI9Bh1T4q6xcRxeHviS0buuRDdMqMT7cc1qHSP2mIx+68YRSD/AK6Rf1FcVe6I76JFe2N6wltlGFf75wSchhz78gV758NdfbxH4Wt57+VGu4AIJnPG8gDDfiCP1q4Tb0TMalJQ1aPN2tP2ooT8muQy8f8APSD/ABrV0mT4nppeqn4hzI1yluTaEFDgYbP3fevTtY1rQtBgefUbuIbF3bFOXb2CjkmuUvry71G0udRuobeGGa2JghjcO6Lz/rGBxuPoOB6mtqbm5as55qNtjyvSPib8ftYF42j31rcR6c22b9yo2DsSCOnvXLeK/jd8U7ppNI1PWEhmhbZJ9nQIc9xkV6h4u0m70vRtT8a6A/k3djdNb3Uf8Nzasi5Qj1U4IP1r5teWa91aSRkO+eQsAT6n1P8AOmua7uwajbY6DRviP470G8XVrHX73eGyfMkZ0b2IPFep6B+0L8ZNeST+xtEs7/7PjzNkGSufxry/xj4W8QeD7LT7HXbSBUvojd209vcJNHKmccMhIyMdPeu//ZatbqbxRqV2JjHaxWoWUbsBiW4/rQ5NRugUE5ao6s/G347x8y+BbY/WMj/2asbxH8ePiZrOl3Wh6j4R04CdDHKEY748+26vpBbaJgPnOO2Gryf4xeHzob/8JRp9uvkXyCzvwB0ywKOfxGPxrNuck4v8i1yRakk/v/4B5M0M0umNLFp135jxkYVcjJX/ABrQsNd1A+B9O8J3Oh3sRs52mkmPzBuGAAHb736V7t8ONPR/B2nSDd80eef941vtoMM29JC2G9h/hXlQy1U4ShB/EenLH884zlHVHy55kaziKSGdXYZUNE2T9OKr6hDdC/tri1W7AWOWOR0jYbQwxzxznnivq0+H7HCl7WGQgdWiUn+VRjw5pxDFrW3PsYV/wrGllKoVFUhLVG9TNfaw5Kkbo+fvAuoaZ4f+IMWrz31wtlc2qB2aBwYpFTaVIAPBIzxnrXuH/CzfBUkKxnxMyFR/FFIP5rWgfDWjKnmyWVkAB94wKMfpXMaj4j+FenXT2F9q2kCYcMojDbfqRwK9RRrPVu55jdHZJpG38LiLjxbp6PGM+Yx+nFfSEEW3UnkIHzRgfWvF/BWk6Umtw6rp9w1xcW90RcLCVEcJY42Yxk4zjNe3RsqXYzkMUHGM969DWKs+hvmuVVcqrKnUad1dNerX6akJ4aRPRsiuL+IM8tv4d1a9bGz7JJGmOoOB/Ouzv/3dw7cAbPX3rmvHGkrq3g7U7NGLObdipU/xAZ/pWcmecj5Bm+RiFXkkEGpSG6N3/nUFzLJ5oAT7h5Hf6U1rrbG+QwbHHpWl9Apwc6iiurPoSx8R2ejfDK0ntvEN02oaVpUKtYfZ42itpJMgSlic52n0OOOleCNGtyDM6DLEkZHTJqC0wsDys8jqdu9S5Ixj0qcgx4aFtyH7wPb3FeVPWTZ+t5Zg/qkLN7mZqKJazxSSNmOIhiB1x/8ArxV+C+S7iWWLgH161V1eAXVpJEH/AHm0gY496y9Eml8hY5ch1Ygg9alanbNuMrdGejfD6XR9Ov7lbpGV74hllaQ4UjquD90d+KqfHbw3c674Ye40W5tna2PmSoT8zIOoUj+RrFtL2zmkeBZA/l/eXpxWDqWg+JzeTDQ/EcckBOVikmw4U9iDxxXq4SrRqw9jXaj5n55xJlU6Nd4vD3cZb+TIfBvhu90/wxPp99Og+2KWEIBHlhhjr3NcB/YfjL+0v+Eei0Ce4LtszEhJYe3bkc17d8Nvhd8XvH2unTLNrWC1jUNPeSbWjjX6DqT6V9lfC/4B+FdGSC58R2f9q6nHGIZrhpGQOw/2AcCvYz3FYeeFpUsKk5RXe+nqj4zKcFKhiJ1MRL3Zb2Vn+J8j/AP4MeI49Xj8TeJdKNjaWqMLcTH5zJjAYL7dfrUn7UPkRaMbW0a3NzcSW8JMS8ucMWx+AH51+hs3g7w9DALWw8O2gOOFIFeXeO/2Tvh54+u47/VrO6sruMny0s7ghQSOSQQRwB2FfDfVsROuqtRr0R9vTx+Chh3hYqST3el/M/PLwNc2elwQw+IXkdk+VWUcKv8AdNWfiTrOkyW1ja6C6y3t3KceWmSFxjoPcivrTxF+wjo1qv2vSPFWoPCkT7onjTdI/wDDtbGAOxBB+ory61+BukeAfFC3+qm8+0pGyRrcwLgZI+ZSp9v1pVKkaFZVMU7R79D0sS8tr4N0srb51bRp3ffU8PvPBeuT+G01XxTpdxbxwSADehRmB443dea2/B0NjeE/aJUsLO0wI94HzZzknkelfQst0blBZyf2fqtsCrpDqbTbUYdwFyBWX4u0W+8X+HrnRI/C3hO3mnG2K5gu5SyD/cZBz75roVfAVqb/ANoV+iS/4KPm+XHUKsbYa66tu35J/meefDK4025F/Zw3AuYRcNASp4JDEA17NoPhvTbJMq21Npx6gmvCdK+D/jb4Xazp2ry6lA9rfTLFNABt+b1Az8wr6i0zw7a3dos0zOkchDEKefXFcOZ1FhHG7vddD2cloTzOEnBW5XbXT8zzL4h+E7LWfBt3qFoZZNSvZZLK38w7EQDhT9C2OfSvGtX8LTaPdxWlzdBvtJG8x9DIqncB6Dk17d8YPFM2i3FpoFlpl3dm5mXZBbxGRkVMFjgewrw/WZvGPifVC8eiajpsNmh8vz7Nw0jkfMenAwP51WV1KtS03pEM8p4fDxdJaz0WhNtSCIRQxBVUY47Vh+ILZLyzeFpWQsAcoPmBB6iqOrR6nHZpcSagd5ODE+9CTnHTFS2FqYoBJID5hHPJPPpzXoY3FrDwut3sTwlw7LP8W4ydoQs5efl8zPvtBeTfBol1dPGP9UsyqrkY53YJFGlfDw6p5sFvcw3BSL98V6o47Zro9O0iLW723sJ72SzincK9wiFjEvc4Fen+GvgvpXgtbiS28UPqMU6b3mjhx5gxn5eT1968iGaOK9m2+Z67frsfU8Q8LKlj1HB0/c5U7J7dG9T53Gk6tp+k6jp0ULq08TCIkY3OrKSBn1XdXo/7PVtqGs22reGJ4JHkvIscnO0g+ldFL4V8R/Ebxgul6FZSWNjpaLI8tzAwVx02jjk19QfBz9kW40+G28U2Pic2sl2m6aOXTwzbs8gEOPl49q9mrQxM8Kqrj8Wx+exxGDoY+WFc9Y7ryZ84fETRda8C/Dm3u5ViguZ9QitlIxmODJJOe+TjPtV34RSz6prwiv8AUkt5Lf7nkEASRgfeGMsQeOgr279rr4OX9p8PZPseq29x9jZZpElXy3YDIJXLHJGc49q+S/CFz4u8Ny2XiuCVd7QpDFLIBliJduzPrjJ49K832VSFO89GetKvRrTSou6PpPV9FsdS1ia4t5oruaSCRtkcZUAKpOTu56CqGhqtmukzz25GpSI0s8KZGSFIJPoMAV6T4VsPFM2m2PiDULVJlNnM8ibMfOFyFJ64P9K6ZtB0DQtCbXtVij8+O0Mt3MyjIAU71HoOteHWqNycVu2fRYfDpwU57H57/EbWdfsPGmqWNhPe2EUE5KJuK7wwDBsDsc5Hsa5m98V+NJ7KeCXxFfiN0IYGU9MV6H4mvn+KfjA6hYvtjnmFnaIqrlYg5EYbjJOCK+lvBX7OvhXw/wDZ5r3So7qZEDCebEjlu5KngfQV+kZHk9XMIcqaiopXv+nc/KuIM7o5fWbd5OTdrHyN4D+I9tZxfb/GXhnWNTvZCAdQifYzL2DEjDcVt63448N+I/FUM2m2tzbRQQL+6uyuMkkdf6191XXhfTbqxNg0KOuOI1hRc/mK+QP2tfh7N4Tg0zW7LSFs4p5zA7xoF3nGVBx/wKvUxnB9LD0Z4mnUu4q9v6ZxZfxvVxlSODq07J9dL/kc1faNc6pcR29jNCtpFvMyRDeSHztIPTHH1qtb+EVmjJjvI1ngBSSIjDLnjPoeg/OjwpLPJZW8tskyrFEFYOPmmkI5x7BRx7mmarqOtSOJZoYfMWTdFKh2soB5Q/3iM5z9K+SUVex9Zzu1znvEentbwFHuRD5LbUYcGUEHt+H61t/Dv4nX+i2h8KJokTzX8xFvcNLjyeNgZl288rnqK6f4HeBtJ+MHjCUeJF321iDe3CAnLj7qrz6tmsvWvC+jeFfHtxY3jrDbC7YJMsZCW+4nYfopIzUQxMYzdKO6RdbB1HSjXlopOxvyeDdQ8P2Bu7mGbUL67lyZnGSo+hBzUWq6Jc6ZpMniCOxNo+fLljXhJ0PBO3oCOv4V6J4I1LxZ/wAI1p14jWV9bS/KPOUFv51xHx6+I0GnaZ/YsMqT3txGYnjiAVYSerfrXPRq1alayNq9GjDDttHF3XxS8O6hpWsaO8dwi3UsjAtHxzGFA4z714hN/ZK3nmXAmIhlwFjOC0Pp04PoavlX2FQwJJyeSM1DHptu8gkaJ1Jwcg5r3VDueBd9B2v6gvieCzi0izlt7HToDbwRz3PmOMyM7MTtAyS/YDgD60y61K+8LQ/2boN7IEkVHnuoyV8xtvK/QZx+FXoraQSfJdnb0AwFJH5VHfafEbcJbiZJM9zkDJ5B9frR7NMTkybwb488UDxXof2nxLexwNfQJN+/IXy/MGc84xivqr4g6p4f1LwXqVtDrdvcGSNcRidWz8w7da+PTorLJHNIwQxuCSv3TzXZ2+lfaYEuoHyrjKnFZ1HyO44LofTHw0ubKPwhp0A1WNGRCu3zEyPmPY8118ZEgympBvoENfHJ069gOUkcY9CRSiTWYsCO+ul29hIwrFS7GvLfqfYWoXkGm2cl5falDBbwrueSRQAoryPxT+0FpmlvJb+HI01SUceY0ZjiU/XOW/IfWvF7y61q8tXtZ9Su2hf7yGViDWXbWCRztFLM2AAQS2TmumlOhb97e/l/w5nOFVv93b5nVa58SvGXi93j1HVfKt36W8J8uMD045P41yEtzpi3ItV8nc7bfv459z2qW5s2y6xzEcfoRWO2nx2LAww7jjljyc06tag9KV36q36smNGqtalj7B8L/Gzw0HiltNYtIHLiRIpkdcyAf8tNv3s+pPXFdbqn7UUHhHzb/wAUeHpp7cMqK1mpBCn+Ihz0r5zsLLwbJdW+o2umtaTRSrKj205MYZSCPlOVxx6V614i0y08caFNErR7bqEPGzjIVgO/t2rryGOGzyFb2U2pwV+Vr+vQz424izHBuhPFUYNSajzpyWnazdlvc7/T/wBrb4Ja/Ek11rk2nyd0urZhj8VyDXVad8b/AIMa3B9nsvG+kPvyNjyFCx9MNj1r5I0r4PeErmGRNQsW+1mLMawysELqfm47ZHP4VhBrDw1PJZ2ljFaPDIYziIFmHruGSa81V6c/hOGOYudSVKnTk5x3R0/xUuLfwr8QNSsdEvLa+0yVhcW/luGVVcZ2gj0ORis2DxJYXcPlspjlYYAIyMn3rD8Q6lYaoqF7q1S4VNyOXC8d1OcVRg0bV1ZAUTDgMGBOCCMivZpzwNahaq+WaOOnmGIwmJVVp8qadnvud5p00axvauu7dkYJ/SoC8MTGG5YSxnorZyv+NYaQ6hEBKZFaRByAT/nNX4rjULuNR5oXOACCCx/GvnZQtJ2P2/Ks8weaUufDSTtv3XqSiB2ucWSOsWfuOxH8+lXU8L39xIs6Ti3cDcW25B/DvWzoGh2UoL6hcOuBlUyfm9z6V3bafBdIXjubYM6qFVnCgAf0rpo0IRV67tfpfU8DPOKY4Z+wwjTa3e6XoeM3Wgatol0b7c13HICS8YPH1HatXwh4duPF+pSx27FXjhdzjqMAYyPrXd3XhPxCzh4rW3uUbkmOdf5V2Pw18J3UV9LNqdsbOERlQrMAWc9wR9KyxmHpulJxaa7bnm4LiiWJSw1dJt9b2+Z7p+z54ZstA8AabEkSrPcIZblz955Cx6/QYH4V62saxOZ4CA7YyexIrzL4ZLLZaWLKO6SbyJXz8pzgsSPr1616LDdwbMuSm0ZJYFB+ZFKPKoJJWVtjyKmtSVnfVm/asHmSQc5HT0NaMNorEu3zE9TWFZTgMGxwe+7NbkUm6PCseecCoc+w4xvuV9WSPydoA47V5N8Q/BeneKbRrW7tmd/4HXKlD67hyPwr1nUE2WjyscBfm7kj8646e9tL0Mv2sIB74NTpLSSui1eOsdD4Y+J+m+OvAHiZdIVQ8csIuLeSBNwaPcVwQ5J3ZHT3HrXsH7L8fiq9t9XvvEmiQuomEMV1PEFcMv3kRAMHB6tnqMetem63oOkeIvFen6cY4pGsYpdTYOoLHGEjJzycsM49q7fwvoMOnWEGnWtt5cUS4AC4B9z7969/J8Dhqz+sOjBOL0aik/M8/NcbWpU1h1Uk+ZXabbREngnw54iJTxTo8N6GcSKrggLj7uCpBGK6e38C+AjbCFNFiCKOAGkHI981MqizHygZH8Va+mSeamSSR7171fA4au+epTjJ+aTPEw+OxWGXLRqSivJtfkzxfxx8GfCc+oT+IfDVw9pqgj2GKSVmUjOTt3cjPfFeAeI/HU3hDWp9F16DU4Z7fGSiblZT0YHPINfdWo6FpGsQm21TToLhM5G9RkHsQeoPuK8x+IH7Lvw28f3w1fWIdRW7WMRrJDdMvyjOARyD1+tfOZjwhlmYS9o+anL+47fht9yPewPEuNwvu1Gpr+8rv79/vPl3/havhGUKlzdjJ6CW13fn8pq1B4z8BalhbgaLMx4/fWiD+aivLPjr8I/FPwc8YvpcTTzaXcDzbG4LkF1ycof9peM+xFedLqOtxfN9nueeCSu4V89iOBsDCXLDMJRf95p/5H2GX5vjcRT9tSwnMu8br8rn1ZZT+BJYvOs9M0AQuTlookUE9OoNcD4m+Lljp3ik+GNK8MabLa25EbvJI67sAfd2n06V5Jpc/ijVfMSwspJxEAXQJjGfasbVU1C11UTXlk9tKpGVZSvzCvc4X4Mw1DFy+t4pYiLjZR2affRngcYcQZtg8IquEpzw809Za6rtqu9j678Kal4b1CwtfEumaS8SzAkr9pfAIP3SCa7nTf2pW0O6GhR6fuWMhAwjBUDv0I6fSvjjw7481Hw5cfZ7GYrAX8wAKuSp57jk/Wvsn4LfCHw/qHhiy8Z6/ZC6vtVQToJUH7lWPQDGM49q82vkGNyfFVI4mu5UnfkS6a9Xs9LHFic3qZ5hMPi8HFc7sqkpat6bJXvvcuePNO0j4/WtvpWteHUvXjDTW8yyyxLGxXAOUb36HIrkPAH7NUOjzzQ+JdCmuls7hJLHzXWVVUc4GB0zzX0Zoeh2mgW3k6VaCKMfwZJH/wBatyE3Eg/1KjjrXlTwtSpS9nWm5PvZI9jCY5YWr7WlBLyZxS6ZqFtbvbWekSrEqZVccZx0x3rwLxz421W/8SQfD3XfCGqQRajMLeXNswhNuCAxL4wVIGOvSvrh8kEyXLJk4BVelYHibwhca7CY4pkmUHK71+YfQ9q45ZU6cZSo6ytpfa/y1PSlns669nUSUXvbe3zPAYfhP8I9OnGr6F4G0i1v7dQYDb5t13qcqSEIUnPcg1k3mufHsylbXwP4TmgDfux/a7K4A99teheKvBniHQbGbUbGwe98lSxt0OHbAzxntXz7rfxs8QXNvcaVbeHrzQryM7JpJ2R2UY5KY/ma8/B8RcVZPeEaUVG+r5l+uthUuEcjz2rGEZSlJ909PV9D0e28afFfTnW41n4XWChSA0lvrcbD8FYKK5z9pfV9D8ffCubw9qthd6VrnyX9jbyBG81lyMB1JGOTXh2q3F9qUjS3GpXdw55Z5ZXc5/E1XtoiVjNy0rtEuAxctjvgc19RS45zJw/fcsvJr/Kx6NPwiy2FZTU5Kzv7v/BucN4K8LfESBvLuJLRQTtVLg7eB/DnHGcn8hXWv4H1XWrS8hmu7a2uLQJ5cQbCThsFirDuCe/YYroIwjqXxLgfe+Y8DirXlEw4Xft29ckYr56rnFeUm0kj7GjwLgYpJzkztPgZonh34N6Lf6xrWu2V3qGpRskttDj5VByvI5JyM49DXgPj3xHJrOr6lPHpk5F1M775EIAUnjj6Yr0OeC3Me545pS5JA3HGMY9e1P8ADWr6t4Q1dtV0G5aOWVGjKSJ5kbDHQg9cGqyzNFhKsqtaPO352Mc64OWMw8aeGny8vTozwaz13XtJXZY6teW6ZyFVzgEdKpaxqeo6tdNeaqzSzsACzrgsPWvdL20bVryXVdRD3V1O3mSSSKPvHn0xj0FT6I2m6BqK6pf+GdJ1iCMFntb+0SaKRD1GGBAPcEdCK9yvxTQqfDRs+99fyPnpeHmJp0W1XTdtrafmfM1yqK4DoFGepFaVpGiIkhuVCsOmMnFfob4Y+HfwC+ImgRa5Y/Drw75U4+eNLQRtG46qQmMEGobn9mH4GyZZPBUSEnhVu5go+mW4FeG+P8rhJwqNxadmrHz74Vxqdkj8/wAvAWMh28nAPTOKraiC9tuhcKGONwP6Yr79uf2RvgbdHzP7G1G1GP8AlhfMQv0DZrPf9if4QlANP1HW4z2LXKsB+BWuulxtlNVX9p+X+ZhPh3Gx05fz/wAj8+fs92yFXd8A56YJr0Tw5IbnRoWkiRduVAU8cV9X3f7EfgedvLtfF2p2zZ6SW6P/AFFU9M/Y0tNEtns4PHazbnLq01oVxntwa6P9asqrLljVVzllkmNp6uDPmkwpIAQmQTniq8tuF/5Znn07V9J3P7Ld3A7pB400N3Qj5GYof1rOuv2WfGiwtNZX+jXJxwVusA+nOK6f7Rwyjdyt95zRw1SbtFXfk0z5zlRQDtQ9KxZQP7QlV+CQMD1Hevetd/Z6+JugW0+qaho9lLZwqXkaC6VyqgehxmvK7PTdM8QTXBFl80J2EgkH8RWtHE0K6bpyTRMqdSjJKpFq5yRZQpRAo8wj6gZpGs0xkAH2rsn8FWSN+6jcHspJNNfw0Ixh4iPc1tFbsJNSS8jhptSvldZr/RRBdY+eVAY/Nb+9kcbq9c+BvjmLU2n8OXEk6Sw/voxM247DwwH04NcneeHPEMMTQ6hpZnhJ5dCHBH9Kj0nVrfwtf2t/c6eUubVgIrgR4MkZ4ZHx3wTg19Xlfs8DjVi6VROL0b0vZ/1c8PPILNstngZ02p7x9Vt/l8z0/wAb3GoeF/GVvExjFrdL51u6nDM4+8p/DNc1470G81Z4dV0eaNPNBVg0qxhu4GWwM9epru/Gmip4y8MRanayAzWaC4gk6kYAP6gEVx8Es2p6MLSKTPUx4POf6c15ubZRChXcYK0W7q3nqfK5dn+Iy6vSzKnrK3LNPq1pr8rfNXPLdUOu6DL5eq2ZCvnbIyho29cOvyn86itNeEcgmigSNyNokgYxtj0yvNddLrmvaYXS8tpdsXDbo96/iwyP1qvHr3h3VQTcaNYXDDqY1AbP1Fea8Bf+HM/RIcdONlmGC076r80VNIaRojcrNdoBlVjaUsjZ4zzXofwv1exuLe406dYJriyk8+L5QS8YPzDPfv8AnXAWqWcrNaytJBEwOPJbBX/61dF4T0rS9E1u11fTtfYiM7ZIZo8B4zwy5+n606lOvGmoU1e2/ds+ZxGLyjMVisRWbpVJfw4paJLu0931O1+IdndeH76y8QeG0ikRzuZ2YjCHnGMYxg4x7VntrMWuW6z6XF5eoAjfamQKr+pQnv8A7P5V11/o9jrmmTac8zGHy90TA52qTkfka8IufDnjXTb9p9O0u6k8tyAY2V9wz6Bs/pWFHEe0l7OrByg+vVHNk2W4HM8vdRV1TxMHtJ+7NdL9u11senWM+vSIZFtWHln5l+1Rb19cqXDfkK1fDnibxHqbv/wjq6rcNDIY3aG1m2o4GSGJXA/GuR0rxHqeraatj4j0260+4i4juZLdlIP+0SPmH61Xv9X8Y+GpFmF4Nsh3RTQtlHHsR/LqK5MXRlh3zK7j0a/XsfX5DkGXcQS+rxq+yrx3g5Jt+cXa0l5r5nqdl8SPEkdzFbRams1wxwsYkDtnjjAOc8810UXxj8YWE3+lREMOCGVkNeEL8TtYOqW2rXUNvLe2gxBcPGDIgPXDHnn612+i/HLU3uI45tOgvJZmC7ZLSOYux4AAIySTXG8TppNnvVvC/MopujUTR7rofxj119Hku7aSWF4CF8vzDtZsZwPSuo0P46+JDArX5uICy70Q7W3Ljr0rwPw/8RrTxhqA0KHTrSwklBkQQweX5ki84ODjOM10cBie0iluopJhp0mGjjk8tihzgBq9GlP2uFbpyTmflOdU824bz6OWYx8qdrbpWfW/5+h9NeG/HzeJ7QPcXMIEpKDagBzjgEjn/wDVXJarrp8+5WaynH2RiX8h9oAHY5B+uK8y8F/EbwJYXE1vNca2ik73iDxsQQexGDjrmu78T+KPC2p+H/8AhJPDmpPK2oSG2mjmAQ+Yi5GF65APPqCK8LG1MS6KqxqJOOrS6o/XMgyTFQxCo5lSfLJpJ9n2vtr0H+A9U0C11a68Vx/bzdTo1tNNKpk8wcHaxOBwAuMdBXodt49imlF0t4qKv/LOVXGffuK8s0q+fW/DFg8MixPaS7Jdq/KCB6D1Ug/jXVaPosmpQs63jRyRj5gYxtYeqndk/lmssFmmfKLeXpTh0V0nrrszsz3JMswlZRxd0+9m1o7bo9O07x7p95GRJbI2wZZ45UKf+PYrY0vxjok5Bid41PVtoYD6hcmvOovCGuNZ7bZbW+tpxx5cq5/8exg1nSeDdUg3+Xps6Ov3tmVI/Kup8Y59gf8Ae8HL15W1960PC/1fyjFP9xXX3/5nu8XiXRWwRqdoB/tyBD+TYqyNRhmjd4pomQfdIcEGvnmL+1bNyDfXyFTyGkzj8DVy2v79A2y6Ry3doxn8xiqh4oUIPlxFJp+jX6MifBjkr0aq/D/gHb/E3wh4e+IukS6N4jsI7qIAtEGGdpxjKnqrD1HrX5y/Fj4R614E8YXGhaNqd1LkCW2gnfY8sZOAUY/K+MYI6gjpX3nDq2qkBQgkCjPyykc/Q1zXjbwT4e+IMSJ4y8NyXBiyY5IZAHT6MCDXW+N8gzJWrtp901dffb7ma4LKc7ySfPhGpLrFp2f529UfAkNt8V9PmKQ6VrCOBkZtnGR7NjB/Oq2ozeOLtVOv6LqEaRkv5ktvIADjqSRivvPTPhZoWnWhtrK51Hy1AESXGZWUf72OfxqrqXwotL22ns5tSt0W6RomWWEg4IwR+ta5ZmuWU8XDEYfFK8XfVf5X6HoZrmmNx2Bq4LGYC6nFq8ZLR9HaSWzPi3w7rQ02ATLtYsREysgYMOozn8a/UX4aQRt4K0JokXaLCHAUAAfIM18MS/shePdNnLaVruh36RusiK0xUkqcgEYI/WvtH4R6nNovg/TdB8RolvdWkCxOEO5AVHYj6V9LxDmGXYzEfWcLVT5lr028n5HwuRUsww2BWAxVOSUJNx6qzte1vO/3npC2ybSHXJzx06YqT7OE271+XuT2qpFq1jIFeO7jORg7iBVpbiCVcrOrBep7V4CnGWzPYcJLdA0cB2ld6t1HHU+1WBF5RSRHYchSR2pUSNyuxwxHI2nNIu8PggoBxx396skqajZh0aN0HIyM/wAq+Ef2lbKOx+KN7uttqSwROOSucgg9K/QC4bzh5bIHJAXPSvif9sSxEHjXR9WWNM3VkUc7cjcj4/lzXlZrHmofM+w4LqqnmaT6pr9TwVYItoYpGNqEja3f8/c1IbYqQ7MhwcHDHAGOtEE9xuBdGA2k/cA+lWFbDLtmyu7njnGK+X1R+2JQauPhEYh3qy/MCcA1PGC5BLcMmd3fFMMYDIrN8pDZJ7YxinK0RUJuAGD8pXI3VKfY00tYU4ThQp2ANlj0Hr60xoFX5mVSeCcDnp6U9ApOFGGZcsxxgn0oumhUEkjcADu9x1ppX0BvTUptEMblAbOOemM+tVL0o9nMoiO4xuS27pirs08mDKpUtER1OM+uOayrwiZJY3iAEquN2TkY5/WnZ3uzKTXLZGLoXjXxd4VuJYfC/iSXSRdFfNdVEi8dCVbg12dl8ZvjNbkRr8QdGus4bFxYbc+2Qa8vvE3zrb243O7+Wq5Ayc4Aya3pvhv8XdPUPcfDnVtnXNrNDPn0P7tzXfDK4YxOf1aNR9W4pv7z4+u8ip1nDNMW6Mn8PvNJ9+j2PR7T9oH42xT+VLH4YvAOPl3Jz+ddFa/tDfFW3jBn8GeHp+MllvJV/mMV4O+j+MbNy9/4H8RW4T7wl02X+YBqa81/TLa1WK4l1GxnCkGGa2lQdfcAVlPh7B7zwSXya/I0WEyKtZYfNU7/AN6P6u571D+09448wvf/AAmkkUdTbapF/Jq07D9qe1mmFtqXw18UWpwcyRwpNGMDP3gwFfMUXim2H7tNaVSDnHm4/Qmph4ll3hodUDEH++DXk1uGMnnK88PJPylL9Wz1YcMVa8f9lx8Zf+Av8j21PEEmqTXOoSby080j4kyGAY5GR24I4re8KfFLwX4Emuk8ba9Fpsd0Y2tjOjlS3OeQDjjHWuA8PXX9o2UUzuAZoUYn/aAx/QUniVWsyswEUx/1YEoBXjqeePWv0HOMBQzXKfYzuo2T03VrM/kThDDYvLOOpZc2nL2k4Xe13dd1+Z614k+OHwZ1vQb2G1+I+hSOIWIiN2qOxx91Q2CSfQV8W6FeabFrN3qV3EGgWVp4w8m3dycKR3zxXoV/qWmvJLHL4e06fYciQWaKSPXkVz66Np2rwCeS3VfMJ4Ubcc181wzlOGy2M6WFqSknr73T8j9545yLMssp0q+PjFatK3X8fIg0e+kn1qK+Jsm3SkzrIwwoJJCgkgDI446cVvW/iLRb3UHga2geKafy4SkuAntkn5j9KwX8IaaiGLLKmcnLflWTN4Bly7WuoIik7lVhj+VfVRpOGx+dc76E5+JFxbolza6dM9kTtAkkAl/IZX9a04/Hfg7W0Npq9t5Bk+Rhcw7R/wB9DI/WvNo76OW0MMmT84ZfanNcR+X5cbYBOWJGf50VMNTk+ek+X0f6EYevVinGt7yT0b3t010PpHwHcaSbAaRp16JrRV2IDIG2qTwM+grntY8MXngnWC6uslpJI0kakYwrdR74Ned/B8XreN7O20pP3k+5Jh/CY8ZJP0wD+FfQPxD0g3mkWlzrOpWtjNZKxV3YYmBH3eSOuK+rVetjMsgm7zg+qtdL79bHwObYKlSx9VWtCorpLW0v+H/M8S1+81uw1SWW2tRNbT/PjytwB75rnL7U7adBO+n21u68MYowpY+9eg3V/fx6PIsMIE5jKhhzlT0x71R8KWmmWkb6dq+gw3csx8wuTuYf7OO2K5quZQhBRqx0/E9LKVPNYRwrlZx3TaV10Su9bmHZah4Uv7ZYryzFs4XaJY8hs+pIPP5VPB4fs5mLab4sjweiyxg4/UGu5i8AeA9ZXzbfFtnqI5SuD9OlVbj4L7CW0fWWdSOBIob+RBrop4vK6q25f68j6LE5NUmrVaalbyNTwvNLaWyWt5fRTNDlBJHwGQ98ZOPpk9Kz/Gs95o2oxT24ncXQAHkIzjd77c4rP0zwL4u8N33n3EQmtSCshiY5A9cH0re1Oee+0gPbkfaLXoSOuOn6VwTw1GGJ/dTvB/hc/P8AMMKsszBUq0XGnO239dH+Bzsviu/sF+zau8kG8YC3EZXd7cijTdfSzmE9qIJ7djloHAdffAPSqsvjK6KxwahaW95EPupMnQ+oFQvN4Luzm58Nrbsf47dypH5Yr6ClgJx+GzT/AB/M7quQ++nQrSi1qrr8mmjqLjSPBnidTfHSW8wL84gfy5E/AcEe4qLTfB/g63v4L2PVdQj8t1fy2YZBHTDAZBzg5BrJ02Lw9Yyi40fVb+2lUZVZZC6g/jWpLI2vsg025s7S+Xhw4by5/cEH5D+BB9q8zEZJFu7po6JZ5xJkrSp4uVnpfmdvnfb56HW6b4U8FQayniCx1a+t7qO4+0IFZGTOc7cEAgHp16V1Szk3bL5eEvY8Y7buo/qPxFef6J4d1qeKZdSvrGzlRv3al5HEg+uwY/H8662wF9HpcQumUXFm/wAhVw2RnIPHvXj1cujgfehBq++9jzOKcwz3OfZYzNG5OmrKWj0fS6/C5kyfDTxDrGprq/h/7Cw8/wCaE3Ucci46naxBwfavcPAXwJ8R3fgbUl1a9sobqS5hvdMtzLvaJ0Dh/MKAgb1YDAz0Ga8i17UJ7eVNTsnCJKAxAPHP/wBfiu4+F/jq+S8tZXu23xXCjy0JBkBxxgdetee8mw8eapBtXvo9tT7vAeLua4/C0csxMFLl5VzJe8+V6N7+rtYt+F9Rk0ua+0eUN5jgrt7CRScn/vn+Qq/p/ibxNo0QQ3kwXcVQspKnB9cVm+NrWfRfHNzcMMM0wlKrxkE+nuP516DoevWUVmNGvd8tuwD7BgjrkV8tkGXTxGNlgpzcXC6VuvVfgfs3F2d0sJk1PNqVNTjU5ZNPpfRr5OyZnab8V9atiUmggkPBOBtz+RrpNO+NsgdTJZXCuM4ZJc4/OpDF4O1Fla5tYcg5+eIA/jUMXgPwfcoI47ghznBSTaR+Gf6V9nPJ81oaUq9/W6/zPzSjxdw9iv8AeMNyv+60/wDI3k+Mui6lEY9Q5WRSMT2wOPxGailvfB2sJEE1G3idDlXjlMbbf7vOKx5vhFpMtsZLXxBPDMuSEmhEqN7AqVI/I1jXXwz8TWar9jFtfIvI8mXa2Po4Az7Zrgq0s6jpWoxqL5P87/kelSxHC2J1pV5U381+i/M7aPQ8ln0zxJcop5QBo5R9DuBptxZ+PbbB0++0a+B/5Z3MEkDfi6Fh/wCO15vrEWr+E9NfVdY07ULK2gG57kJvjQe5TOKl0P43eEdYt2tE8WWNrOylY5xcBQXAH3lPIPbPvXh4nLsBUbWNwEU/8Lj+Ksd6vCKlgcY5R6+8m152d2/kdjceMvGejtjW/hfeXKp96XR76G5X6hZfJf8ASsaP9oj4bS+KU8Eaqus6VrkkqW6Wd/pcsZaRsBQHAMfORzuxU+n+N/EUr7dO1W01FBwHXY+78R3xVmXxjG0//E00KzmmB+/5eGUjocnoa+fqcPcPNqdOnKnK/wDM7emt3+J61F5nU2qxqR8rX/T8h2o2k1xrkcHnGy+0TpEiqnHJAJPp/U4rq9FsLZ7m5sGuZ45LVxj5vvKeQa5LUr9LmNNUZjGzJ5jMezqeSK6Cy8T6bpWzUr6dUivgu18ZwcVwYapUzR1KSqezcHv0sfUZpl9PDYWnKFPnc1ordVudzaTXNsFga5MiAYXeoJX8aV4buSQus6tu5wVwD+WKzbXxF4fvUCi9t3JwRkYOf0rStbjT53Dwzqp/2ZO345rpWTZpH3qOIUv69GfITnThpVotD45tWtvlicLzzsdh/MGrEerarA5yZZFPPBU/ocVKsJfmO4X1G4Zz+OR/KonFyiuTGjMvQB+T+YAqKkeJcNrBc33fo0Qo5dU+NW/r0Zbh8RXxIM4IHbMR5+uDXmPxr+F8XxbtrH7JrEGnT2MjsHeMsGDADGNwI6V3VpqLzIzPp9yNh2sPL3H8NpOalOr6NDgXM/ksT0kUrj65HH41lPOs6hFxxVB2+a/R/ma4Whg8PVVfCztJbbHypdfsp+ObKTfp2s6PqCZIyZ5Eb8iuP1rC1X4A/FHSyS/hc3SZBBt5kcHHcAHP6V9jxT6LfMRaXVpOB18uRWIP4GrUmm2zEPHw3sSK5o55CTtUhKP4n00M9x9KyvGS801+TPhC68DeLLIBtR8K6jEYycE27Yx+XNZjWF5ZZE1rcRsAQN8ZHPbrX6GWlnEHCzBzGOq5yDxVGfw/DdBvtFnZXH/Xa2Vv512U82wc0vfs+zTOuHE+Ji/foJ+af/APz7kSVhxGR8uCcd6bLJnAkQYCgjjr6190X3wy8HXjH7d4Q0mcMeSq+WfwwOPzrDvP2fvhTqCfvPCVxakgDNvfMf0NdEcwwz+Gon8zqhxPR/5eUpL7mfEV2xVHeJmJPATy/u1k3MkjDhs7T2A6Y/nmvsPVP2VPBM8ji21jVrNT0yVdR+a/1rhNa/Y+iLu+j/EC2JYsVjuLLZgEY+8HOfyrsp/vPeWq8tTT/WTL56OTXqmv8z5M07SobjxL/amp6xe21nZOHRI9PmlSWUHPzOikACvbfDHx1IzZXchu4YztYqWU7fUbgD+dej+Hv2cviR4V0+a0sNV0a+SSQyARzFSc+u5RzUGp/Cj4mQxv9s8DxXPB5RUkyD9K/V+G+JMHl2FhQrQg11vpK/r/AMA/lXxCy/H5pnFbEQjVlFP3XH3ocu+y1Xnre5paP468O6rb+fb6gqqOHyRwPQ1rR32i6pC2TbXi9s7XBH614V4n8B6zocvnS6TdaQz5XbJGwRj6c/y5rnbDTfDcBb+2tJuIWY5aezupIjn1wrAH8K+2prBZnT58v5Zv+XRP5dH8mfnSr1MLU9liak6b803+bTX3H0LL4f8AB1w5N34W0qVm6l7OMk/pWRf/AAr+EOpnzLzwBpJJ5DLFtOfwxXnFno3hySNZNG8c+KbUEAYhv2kx7FXDEVaOmeJYju0z4yXyrkkLeWEEwH6LXmVauCpT5MVQcX6f8E7o18dTX7nGK3nf/JlnxRoOieGNWtrHRLRbWxlhJEYYkAg8471laho1l4hgg024upoYri5jVpLcgOoOQdpPFN8QLrkZ0+51nxJaauyyGJZIbP7OwyO43MDWfJfT2pSeL5ngcOqk4GQa8LExoVKz9mvcvt5HHTxuIweYQxKn+80aku97XvoaWpfs4pKQdN+JF9Bt6fa7JZR+alTXDeIvDM/hS9/sMX6XrW6gidY9iyZ74Occ571603xC8aLEJLv4Y6o6suVazvLecEdc4yprxr4l6t4u1DXxqY8MX+l20iCOL7Vb/O+CSSQDgfePftSzHAZXhqHtsK1zPsfpGVcU8R5zXWFzerKcFe3NK+vlqyg0riPbLaK7ZwwU5FTgwqisVCKB0JNclqnieW1vI1jgIKAB2Cn5jj0/+vVu11q91Ir5tmkcJxuPf8s189Gsm9T6fkd7Hnxt4dqmKIqQc5BzTWtEDBi5I7g0jyyROqKpIHtjJpbaOaWQBUZmkOACOpzVq2y3B1Fe1j3n9mfwvDLNqHiqSBRgfZIGx9Gc/oB+dSfF3XItf+I+neGIgJIrCI+b3xI/J/JQv5mvSfBdjbeAfh7FFKgQ2dmZ5zj+Mjc3+FeL+BIZvEXifU/E18SXmkLbiOhY5OPoAB+NfRV17CjTwy33Z8XVqrETr42fwpOK9XovwLPj7UbnQ9NSOySLzgihWkQsAzewI6AV5TIL+8k86/1O4lcnJVG8pBn2X+pru/ijqS3mtQ2cEp2QR75B23EkKPwH/oVcUZVhOWY89AR1rwq9bmkz1cgy6lTwyxFWKcnqn5DLe0ubSUPp11c2rk9YJ2X9OleieE9Y8R/Yiw195riI4C3UKsGH1Taf51w1qzMFkO3BG6t/w9dRLeRqkiBTIIzk8ktwK4qsnJxa7q/ofVwrTp0qns3Z8rt6pXR6NonjPxRJoFxrd9pEbW1tMbeQRThznOM7WA459ao+HdZstaupnsg4h8xo3R1KlGPbH+etSabfWln4W1vR5H+e4v4/L9P4W/pU3w38ORzT395IGVJJthIOMhep/Wu3CUpc0rd7fgfD8VYv+0KEI12tIqSdtbttNelrfcb06eE4ZYNN1jQmdpU4mQDB+veqniD4O6Nq0ULeHrsWb7tzndt+XtjjHr1rnfG3jeHTLxtLsra7uZ1+ZFiGAqnoSx6Zx+lctH4t+I7kT2/iAaWi/dijjWcn/eLgj8hTlWxlCcnCtp210PoMizShj8HSp4jCyTSs53Vn2dnqegH4A6t5QktNaEhxk52tz68AVl3Xwh8cafKJLeESbeQVBGfyzWdpfxd+I+lhReQ6TqyKcHKtbyH8VJH6V2OmftGmDYNd8J6rbLj5ngZZ0X3Hc/lXZSz/AB1GPLO0l9/5ntVcsy7FRceayfRr+kZDf25p8SWfiOCe1YjbHcrnj6+o9utaPh271u01mO0v1a6srhGRZ1BZASDtOfrxz613Vt8V/BuvaerX3li2uRyL22eIMD6kjaKxpIhoUra14DvYrzT3U+faRzrMFU9dpHb9aa4gWJozw9SK97T0fqfP5lwpisFh5LDfvKLWsU7yiu6XVeW/YGlWO1niAImtWMkeOuDwfyP86PCHjgaHrC3dtZG1vSdon2rk5/D/ADmmtNFdPbXsClYrqMhwewPBz9CAajtPAEWo3ELtqjWspkYbDKASfbcDx7DFdmU4rDQp2xSuvvPieE6tSFeeCWj3XqtPyO/8WePbLxONF0m/8t9bmW4LOhCyMqldmR6HoD/smqs0Otvpcsdhqkun3toojW4CI5UYDKSrAqflIBz6Gud/4Qi9sZzczW17JNG4nW5EmeV9SCMDHYce1ammzXNwtxb3Vzue7AQAtzwMjGO2DXxGfKjlucwx+EVoT10fVPy2un+B/Q/D86mb5JUyzFPSnfR6+7Lrr2a/EteGNe8czXUcN7ruj6rATh5VtjDN07BXKnn6V6nZ/YJow8Ou2wkA/wBVPmJ8+gzwfzr51PgrxZaTT32mWyvGkjEFZsHGTjg9/pSJr/jrQkxcx6hEIzkGWLzF/Mgiv1fCV4YinGVKqmmutrn4vjMjymdeVNpKSbTs7aryPqDSbXWr21N9YI0scZwdkgJH4A1pprmr6Vbs15cfZ48gFrhMKPoW49K+YtG+M1/bj7PcWttOo4ZkYox+uDj9K6CHx9pPirT/AOwNdu7oWUzhjA103llx0JGcCtq1CrCLnKmmvI5Y8NRTtQrSXrqfQcfil5kMd1a21xFJ14+Vh/I1l6n4P+GHiYMNe8A6VcGThmECk/ngGvBR4Y8H2LmTRPE+p6UXOVe2vpEA/EH+talha/EG1Jk0L4uG5gXlYL62hnGe2XI8z/x6uGUqNRK8GvloYf2HmmGb9lVjL10PQbr9mj4EXcpews9X0SZyPn0+/kiwR9ciq17+zdeJIZvCvx58TWzAAJHfSR3S4x0PmDmuYHjj4yaKwa60nQdaVTg+RJJbOfoDvFbVn8aNWSFJfEPw11u0XGDJbtFcL+ADA/pXDVwODqaTt81/mbxxmeYD3uV2X8sv+HN208NeNfCGix6b461m010CZtl7bwCEmJsDDKBjIPcdc1SuZJL+2TTW2lIZQkZGQAvGP60y8+LHg/xBbrpaX93a3szCOGC8tJYi7McbclduT0xml0yTdcNKzptVMMGPO7tgfga/GM+yuGUcRuireyrJPTbs/uZ/SHBGcz4g4ReJqJqvQbi7790/mnb5HVW3grxHEUeGCGVTjDrJ/PIFXf7A8UWzgPo823GC8bZH6Vq+DPGtzeWCuIYnaEtGwxg4HQ11UXi2BmInsiOBkjFfbUeEIV6MauHbs0fl2J8SK2BxM8LjFFyi7dV/kcfYz6vbHZNfyWjxgE+aGC/TJ4p83i7UdPuwsuoxTr1KJgj8+1d7Br2i3C/vFK9CdwJ/nmm3WleF9STm2sHc/wATRqG/pWFbhnHUV+6qffc6cNx5l2KnevTun2s/+CcpY+N52UGSOMn2BwKvJ41Sdkt7m1lKueVV8gn3BrU/4Vv4enhP+jmI/wDPS2mYc/RsiueX4c67DNJHbahbqiEmPzdxDDHByOnOOMVxzy/NqC1V/wAT04Z9kWKeml++n6mRqHgP4U6zfTXsmk3Fhd3BLPNaTSQHd6/IdufwrIb4Vaxbvnwd8a9btYxysF43mge2QV/lWh4lu/FPgW2bU9R8Oy3FtBG0s81jKsgVFGSShA7VzOifHb4UaswM2uSW7Nzia3aNl9QccV5lai2/9ppK/wBx7uEx7qw/2aUpRXRWmvua0+86Oz0z9orSYz/Z3jfw/rKJyqXNvtJ9iQAf1rR07x/8edNiJ174XaXqBHU6demIn6Bi+f0rGtPG3he9ndtG8WWUyniPM6q2ewwTmtaPxXrESQvDfOVORkrkN6EZ6/hXk1MHls5XqU7PyseoniJR92EZeXK4v8GiZPjnqNmu/wAS/CrxLYtkjMMSzr+Ywf0qza/tF/C+XCahc32lyA4ZLuzkTb+OMU+HxrrIQOvlzrnBGzn3p1z4m0m4LR6toNrMOMho1OQfqK5Z5LlU9pcvy/4cqEKla/7nVdFOz+5p/mP1j4o+DNa0u4j8LeI7S/n8ovtikO5VGOcHBxXNR6ppB0ue4ubmeadgotIo+hJOSzZ7AfrT9V0TwHdWM97pXh6x06/aEos0MKodrcckdv8ACuD065ln0yBG5KjY2OuVOK15KeT0o06E1JO+p2YHArGTlCUZRs1o7X+9HuXhOysEhit7uZJZpI1lTzD1zk4HPpXUXFnBcRgIh3KcgAnH868F1rw54h8c6Lo0XhrxZe+H9Ss3JS8tpipBUEbWxwwOehBGQKxLvQv23fCzb9B+IGheJrdBxHqVjAD/AN9RpGx/EmscXkuY16v1nBVPckk0nfsuyZ4tR4dOUKludNpp23T89Dt/2ofB3ibxX8MZdO8JyeXrMU8U8BLBQVDYYZOexr4yT4UftIxsIZ4tJdB/z32Y/NQDXs3iL4zfteaPqEdz45+D9ld6VZwv5jaTuQMeDuYkuQBg8cfWsOx/bT8LhhH4g8EazZyKfmMeydRzz0Oa9bB5lnuSQjSjR50tbpq/+f4HyeZ5HkebVHLFtKe2sf1t+pwtp8L/AIo6aTfX9pZLcR/MVsWdQfxZjUjahqtg4Xxhot1bLIQBcKm1vqR91vwxXr9h+1b8CtVCxXWsNZPJj5L2xeM5Pboa6aHxl8GfFlv9nXxDoNzHLwIprlUJ/wCAsR/KvrKXiniacFSzfBTnDu07r0lb87nyeM8LcvxivgMRGL7br7r/AJWPnHVZDcRmSxka6to3DidSMDH95c5H5U6cBoy2Gyefwr1jx18FfCkmiXniDwlcNbNBE8vlxyeZDIAM7RzwfxxXkdrK0tujsM/u+c9q9bB55lWeRdfKpS5V8UZK0ovt2fqj8v4n4XxvDVWlSxMFrtKL5k9d9dV6fMt/8JpPpMUKW2tDO0ZVnHyn0xW74N8bfa/FVveanew3UMcEiMpAdRnpwP510vw2+GfhfxX4bF9qOhxXE6yujyK7I/XIOQfStfUfgj4W06N7yyN3ZIinftkDAfic149fPcHVlPCSnC60abs/xR+j5JwPTozoZp7atytKVlBNaro1Nv70QXuseA9YmNlf+HdNnldWaPy41DuFHPUEV8vfGFtDsPGEi6CkdrA8SmSCDhUfJ4IAxnGM1r+MvEd14X8RXcmk68VltDJHAxIkeRSMEKCDz1GT6V5fdXep+ILoztZ3ImO52LYZnxyTx1rJYeNGacI8vz/4J9rjaOCjQnKGJU3aLirNO99b6aWXmI6SCQDgljnLd67T4V6FF4g8ZWUU6hoLQ/aZsjj5egP1bArkbjbK4MQBXucY59K7f4beJ4PCl3JJcW4/0jBlkP8AdHQAe5r1cFWpPER53pufKY2VR4eSoq7aPUfjZ4iOn+Fv7Gt58TajKFbHURLy35naPxNVvhP4Nb/hF7zVNSY21nbW7zTTHjDMuQPfjFebeM9an8aeL7CYttsxsjVA2SF3ZYmu7+JPjTb4at/Dtigt4xFjy1bG4twGI74UV24nGxqynWWy0R4DwjjQp4Sa1k7tf12PF9UupLvV7u74ZHkYrv7rnj9KrLbxSyA3CMoYZyf0xUnntGXVkBcdOOtNjvJtuJGAK8nNeG5czdnc+ppwp0oKnHZDFt54xkDcMcYNTRzXFvIhVSpXDHBxnHSoo72ffkJvXpgL1NXEhuLspIkZQk9PenJ2Sdy+dNPlNPT9UkeYNNM5cuHILcFsYzXudhEmgeEdwGJJIwPq7/8A1s/lXjPgzQpdV8TWFg8e5JJt8m3nCr8x+nT9a9X+JGp/YNKS3Tggb8dtx+Vf5/rXtYGo3SlUZ+f8W2q16WGpL3np970/U8mv7g3mpXl6TuEspC/7o4H8qbGj8b8rn8eKeu2NDyCB09TVGaS6aRG5XBHHTNeXUq669T77D0Y4ShCjH7KS+40zGoA2leByTQiHG0MQ3oKSOCOWMSyZGcZwalea2RgdgG4YOD296j22tnsdNranbeHpo7nwvPYyDLwkEfXP/wBeuD1Twvp0WpzvZpJZTq5bzbWVoWyec5UjmtDS9c+w+ZG8hCOw2qeB0pdfjnN886u7IcH5PpisMK1SpVEtua/3mGOqxlmFGrB3vT5X6xen4M6/4Q2F/cyXmn31/fXsEAEscs0hklBfIKljyRxn8a9Iup5tNjjc2/zwtuxKvBXoeD+FRfAnw7O/heTVHgIN1cHazckqgx1+pNY/7QGu6vZahZaNoWpR2Ut2sgklEXmOsaBQAM8Aknr7GvXlSpSoXrbNao+AWJxNDPnPLIqNRSum+9vev5bnQv8AG/wl4dQTeIg1hbbQhUsCJCM52qeecjpXK+F/Fdl44vJNS8L2s8cMNyyqtx8kjKDlSFPqDgfQ15Ja+HbOG4/tG8L3t/Jw91ct5jn6Z6D2FfU/7Mnw80jUPCOoaxqemRzNf3YhhZlwQsY5IP1Yj8K8DG5VSxUFGno0002+x+v5FnuYYKt7bGSUpOLi7RSWtvvtY5XVb+7i1Vp7W4miRowzhd2AMdwOKsw+JdQj2AmG4DruAI5/SrXxZ1zwb8ONcuI7ieUWy5ghigjM0skg6qMdMHuSBU2l6wPil4BmeNF0yw0izP2ezjCtK4/iZ2x8p4P3fzrry7MKlCKp1l7t7J932PkeMeEqWLrTx2CqOMrc0o6aab9NzMuL3wrqx/4nfhWzmc8b2iVmH0YjIP0NUZvA/gDUWMlnf3umMOQolLp+T7v5ivHNX03xnoms3S+H/GVzDCJD5dtdL58aA9st8361Lb/EP4k6UVj1XQLDVUH8dpL5Tkf7rcV9NRzH2LtGbj87Hwccmz2lCNbD1FOLSa1s7eh7XD8O9SEIh0XxZaX0GCFhuY/u56/dOayNR8C+MbA7rPTCVAGRbz7gSO4Bxj6VBZ33iBNFTxFqXgjW7bTzEszXUEP2lIwe7CLcy/iBV/Q/ibpV6pTTPFsHmKcGF5xuQ+hU8j6V6GDzyqnz05qX9dbCq5tnuA9zFUnp3V/xMkav4t0U/v31Oz2nlpQ6oD9T8v61vWPxW8UWyRpd3VpqMWMr5qK4x9RzXYaN41uQu29toLpSM70GD654qV9V8E6q7HW/CkLu55k8pWf/AL64b9a9ZZ9Ct/vFGL9DWjxhTil7aFn/AF/W5zqfEnS71g2p6BA2CCGikwQc8EA1r3ks88a67YS4hkKsQG5HfHHuKbL4F+GGqkHTrqaxLdvNK8/8DyP1qS/0GLwzoyWNvqTXkAbzFc4zg/w8da/OPEulhMZgqOMwkXGdOWun2ZW/JpH7R4S8WYTFZhUy6L/ixul/ejr+VzY0ewWPWbPXV1W+t4SQfJS8eKGYHnDIDtJ98Zr1KHUrW4VW8po1I+8r7xivFTqFxcW9qLW1MYtZcog6kbTjr361r2NvriR/bYdI1EpKNzGBSSv1ArkyfiV0aMKUYysl8UXpfs0d/EfBGDxtepWxM4Kcm7RnZNrTZ3v9x7EkunAArqCoe4kUr/8AWq7agSj91MsnP3o2Df8A168WbXNXgIMlxOCONs8fI+uecVPF4tncAyW6fLwWiYqa+tw/EVOsre0+9L9D4LFeHFODvCm1/hl/nc9sea709w0jPECeGYlc/icVfj1jVf45WHHVlBz+Yrxyy8danb4jt9av4B2XdvX6YPFWhr8i3CvFd2iMTl/L/db/APe24r0YY+lVVrQl6Oz+5ngVuDcVQd6VaS8mrr7z2JddZx5V1bQyL0PHUVl6n4e+G2ukjW/BemXJYYMklnEzD6MRkfga4z+3biWD9zdyxSY4dWEsf5EZP51ybfED4raXezR3HhHTdbskJ8ue0uhDMy+6PwD9CaitLBVI3qxaXmrr8LmOHyvPsPP9xKLa/vcj/FxOy1b9nL4I64GFpZ3WkyvyrWtw64PsG3D8q5i5/ZDuYA0vhL4n6ja4/wBWGJUqfqjA/pSwfHiwtRnxH4N8T6SRwWaxM0f/AH2vX8K6HSPjT8ONUUJb+NrC2JIJjvJDbEH/ALabRn8a82plOUYr4JRv/wCAv81+R71DiHjHKl+9p1bLrpUj+KkvxOIuvgt+0n4b3Jo3i7T9YhA+7OwDH8WXcf8Avqs7Ubz9o3SNsmu/DRdTSJdrG2JJ2j2Qsf0r6A07xGlzGJdP1pbhHHDRXAkU/kSKvnW9RRWxKnzAjlRwa4a3CGHkrQTXpZr8Tso+J2LUv9ohBvzi4y++L/Q+b7r426da2Xl+IPhv4i0eZkKs7w5U/QMFNV/CmpWc0sqSPItr5wkBK/MI3GenrX07H4rkgiS3vLBJMphiD1/pXzV4mSDT/iHqgjQxR3TNKiAcAdeP1r4zifIvqGHjVhqr22t+rP0vgPiunnGKnhnFxfLde/zaX6JpNfNs6C31uJNP1QaY0sUUUy+UrNghT/X5a6TSPGetRW4jF9KSoHBOa4zw1bQ6lq7abcjMF/G0ZDDGD1H8v1p1z+yBLNB9u8EfFLXNGmmJcwmV3jU+m3djH4VxZbgsbmuHhUw0rOF01879z2s3znK+H8XUo45XjUtJNq/Sz2T7Hpup+MZ7zRGtLpkHmLtkIHJHp+Ir4K+JHgzTrG4vdf0EobQTMssfHy/MQefrX0JqfwH/AGttHtpbPRPH2l61bOpXMkaJcAHj5SQADjua8Y8S+FvG/gnS/EHhfxbpM1neRwx3W12V8qzAbgykhufQ9a+jo4bE0I+yxsW79dfztY+JzavlmZUJVsvnG8Wna6vbZ6b6aHk1rLaz6jbWbRRkF1WV3TJOeufXn8q9Dl8FNYWfy+TJDtz+8UZA9D61ynhzSBf+LNOsUSEKZkklkQkYXIJB3dMV7B8YbG1vYrfTre6XyydsvkMMsB6kdRXdl2P+qpw5bpnzH9mfXKTrOVmj581c2kV61xoF1eWUhJDtb3Lxxvzx8qkDH86+oNI+H0Nz4fsLptjNPbpIWViMllB/rXzvr2hpo1ysNoS8co+XjlOelfZHh+JV8N6YpGGW0g4/4AK6MA/bVZtq3U+O4qXs404ys991f8zx7XfiBr/wXjutOs5ohGzrOqSjduyMbV9zVqH43eNPEvhwC707TBHfQghkd1ZO+CvIP51w/wC0Uy/8J4jsrv5dqNoGSB8oyfy71T8FX0D+GocscIWVeenJ7142Y5FleJxbnVoJzWvN1b+X6n0mSZ1j8LlsPZ1Wo2sl0S8rnAeNpHbWZpnRPMGQSB1yc/1rGtSG8xpG8tQhIIOMn0rrPiBZeZeCePJDEfIP4uP/AK1cybGVIwogOGG/5T2x0roxijTqr0X5CpScqakyWNVB4Qbmx14yaWJAp3yHkZGCOKtrG7ZZFVmA+83b/Gqks3lzLDKpJU87ehri5lKVkdd0noWIrxrSeOe2Clk4LFc8VJe3WpavOZtSfcwGVBGBj0FMZbiey8+EYVGw6gc+xpGkuWbMkZRe+euKfM7cvQTjH4iibRAxLo3PQDpzSrZW7OolJRCPrmtCOEvcAzZ2EfKo7j3q29lbvb7IYsYbdvLfNj09hWkZqGsth8ttWQC2srVP3ZQArkADJqW3DTpjySBwRUrwRACONMMrEH6UoglX92/G9eQPz/CtVUgtLFupppselfBbw7ctqk2spESv/Hshbpub736YrE+JupPd6i0CP92Uk47KvA/Pn8hXpngC9Twh8PGlV/Mn8t3IP3t8nC/zFeM6zK17qc8wbK52ndx07/nmvXxFZYfCxpx3f6nx9HCvH5x9YktIa/dovx1MyMFo9qrvc9AOtLFYXqqrSW4jQkjLDNWYraRWChRlRn73Uf5xVxY22EuAoGTj/CvG96ruz7SC5o6mQttdRyIjbvL9COWomjaNg3ljaQDgDJH4VrSyWuSsNtMWxyxYcVCsMbAxLCR6sD1H9DWNR3kopjbivdMeBJZJ0E6naW2tIq52jPJrVIkhkO24M4Hygjv+FStaRqD5KnL4I6cVqeENPfWfGGl6PGAsdxeRiXeP4AdzEfQAmtYOSmox6nLWaoQdW2y3Pp/4e2B0bwdptpswYrcSOBxzjcc/iRXz58VtUbVPHNwuFLRRJGSTxn5mI/8AHjX0pcTi00q7lwFRVCDHYd/0FfJesTpquu3+ozzELPO7/hnivbzOfs6cacd2fCcL05YnHTxMul/vbK89w8GIHhHm8Hj3HHtX3h8L9FTwb8N9GtLkbJrTTzc3APTzHy7fq2K+Kfhp4ZbxJ490XSSpkgmvkByP+WYOTkfQV9yfES9Om+Gp4YQEa6K26Y/u/wD6hXmU6rjRnVl0P0vAU5YjFRpd3+B8RftDfEC/tfFMen6ZpH2+7lUyu2MhGlYnHseM1tfs++IdSs4NR0HxAnky39pMpQMCADnGD9DXN+JYrfVfEN9rSR72luCBIBndEvyoPxUA/Umksri5tL9NQtUaJ0G0ZPauOcJToxpdVqvU9OrXjUxdWUvhknH5bF/xfbzLrpeJWIZVZgB7etYM1pcpL5xicgNhSTnrXSazqltfTRSqDv2BSccZ71UiYNyxGQcGu+vByqO0j5vK6bhhIQndNafdoe+/DTVft/wyk0qRuJrGSJlbtt3AfyFfPlv8LPEHjvWNTXTtFOoJZv5smHjjChuQMuVGTz37V2fg7xi+gQC2PzpJI8RXPYgGuq8KeKLjRtLvI9JmSB5bkvcOqjew2gKDnsOfzrmyrGVctVeK110v5nZmmXQxmLw1VPRxaffSx836o/ivwh4ibQXsda8OSJyolnba/ptHKEfQkGt+x+JHxEslCfbbO/iTgtcw7P8Ax5ep/CvoePxd4f8AFBXRPHGn293Axwk8kIwh/wBodvqPxryz4kfAvVtHml1jw8pu9EkZpFitSXeFM5APcjHpX0mW5nhsW/Z4pKMu+yPHzbIFy88IKa63SbMTT/2gLm3DHXPBFw8MZAMtjMsnfH3WwT9ADXX+H/jf8OPEk0enWuqS21/cAxwW15A8bGUj5VyRg5PHWvI7eBnlE0MOyO0bKpt5Z+mfwrotG8Nan4r1Gz0WxtLRLq9uY4YJXT7khYYfOCRg88Vw57WoVlPApXjJWbv1fb0OXh7JqGW46hmlBOE6clJW2dns730eq9D3fwtJcNMlxdx+XCyY+f5QWJ4wO5+9XV6J43u7VnWS1hkgDEBwSGGD0rTn+EWtrYw29wY7u8hCOZlbaqsByF9vqK881kR6FbXHnXKAw3GJHZ9scfPzHPp05NfB4WGLyv3abt+Nz9wzdZZxLR58bTU5L5W809PI9Rj+Imj3pEF/ayYA4LxiRR+dKq+AtWfi2tQ8mMtE7RMfwOK+ZNc+Mt7b3EUHgnw3N4jtbckXd40ywRs+eFgJ5cADlsYz0zRb/tGeGspD4j8NeIdCmPBeS182Pd7Mhz+lfRKti5RUqlFTv6X+7c+DhlWWRny4PFVKDXm3H8br8T6db4f6ROB/Z2o3cDD7oYCUA9RyP8aozeCdUtpVMt2t3AGBYxRkOB9Dx0968q0L40+F9VVG0jxxDHIeAjuYXU+hDAGvRdN+JPiDyhcR31vfI2AcgN+o/wAaxeLw204Spvyf+Z6kMBnVJc1HFQrR/vRV/vizdstX8I6G4dGjhlVWDfbldDu7YYDZ17VJa+MfCslvJd3EiX80pYeTCoATnqDUcXjV7m1ae70qIxHJ/dY6+hJ5FZmpQeDtfhkttR0SO3WQ/wCtjwkh9w68g/4VNLD00+alipJ+bt+OhxzzHH0nbGYBzj3hZ/hr+Yq62zK7CAAA5UAkcZptzN4XvuNc0O3uSwxmS3VyPxx/Wsq1+HMMI3eGPH+o2wx8sV0y3CAfRuf1qO68JfE+0QtbT6DrUaHIVjJayn24DJ+deq8XmShZxVRfJ/8ABJp5nw5Opac5UJdpKUX9+34k48E/DszG50yyl06R25ksp5ISPfg8VpJ4b8UWsg/4Rb4q6kkY5EN0y3C/Q7xk/nXKy614j0gf8Tr4fa1abfvSWyJdRfnGxP8A47Tbbxr4Xvrny57+K2lzjbLuhfPurYqI55PDv95RcfS6/U9X+xsHm0f9nxMKq/vcs/zueiR6h8ZLNRvfw/q6DB3FHgdh7bSRmuG8Z3mvX+uQazrfhs6PJDtQqtyk6Sg/KWyvTr0PtWtp+sTxsI7LUHdYzj5Zcj86d41+3XnhubUpLhm+zjI3HJwev1Febm+eUcwwc8O5S5nqk7NXXnuejknCzyfMIYyNOmls3G6dn5X5X9xXs/EdlbPptpFFtuba4EjyFfv5PCg9hj9TXqei+J7AmWCXUoLe4DkiFpwrkHocZzivBLEXFzHBd2ytIzgHCrnP4V2+p+CPBviBdPu/FWhRXMtzB+6m5WWJR1AYYxyfWsODcwWHqzUkuWyvd2Xbfp09SfEXIVmeHpRUpKd3ZxV33Wl1db9T2q013UEQFL3cgOR3r5n/AGr/ABFDp6r+4jk1XV4WhM3m4eJEdWBA9Ca1X+DdrbS/8UT8TvFGgOBkKt+ZI+T02ygivKPjR8JvGGn3Fvr+s+M7rxRcTFbZGEWJI+uAQvGOvPrX6BmuKpzwUnRg7+VmvXf9D8z4Y4aq4XNYrH1k6dno+aLenXTT7zzn4e2Gvaj4lUaJZNqGqTK7lXkVd3cksxAH4mu38V+HPiDAoeTwNqCEKBI6p5oU45I2E5Fd7+zz8Ntf8JX8njDVLEF5YDFDbvjzAGxliD06cV7pd+I7VyVl0gwzfeBK4BA618dSw1dU3Uadj6bHYvJFjHg8JiIp7Wvpf1s1+J+euqG+tdSEFzZXtvOzgGK4XbnkZxmvtDRlCaNYxgZxbRDnt8orkfjn4NHjLSZ9cM7xXWix/aoFRRiSPI4Y9e3GK7LT8iztgOdsSDn/AHa9bI0nzSTutD8249wssFWp0pb6ny1+0hPcDxziLcB5YDFOuNo49xWP4NujPojAqF8ubBAGMDav9Qa6T48Wr6l48mto22OighycKuAOprgtH1ObSJJbaf8AfLJz5kX3WOeuTj+Vc+MrRp46XNsd2V0ZTyyml1Re8VnzY/OIwYiCe/HtXOWly7GOO1VpTMT8mzr7HP4dK3dUubPUbdhFMEzjIfgg1kfYI4ozgkMDkPjI+n/164sfOE5xlF9D1MJSnSpctTcnXTJI5doQ7mOUA5wD0/SrH2GGNTK0QJJ+8w5HFWftSu4dMM4wAc8Y96kaTz1EZxGMYPX5j1zz0rGjOSVmjfnktDPSBcTbX8uNiOBznFLBbLKpBOBIBksMGrC27NFkIFXO0jvzVxIIbWJY2wGxuHc0qrs7kOU7XKbWaxjhMNtypHIFIlqicI+/ccH1NWZHEmPlKRjgH1pI4lbKk8Dk4GDUp396Qc0n8WoG1dD5sisCMHPvSDbIdxwgByST1+lWH+1GJWCFiw4B7jNPtYY2lVJhlGyOneunl5bJO5vblsraGkniXXItNNjDdqI5yFJZQzAD37VnCzzveRgxY5JPrVuWCJIWSPdzkttH3fxpYsmE424C5B9K1bSd6m5UYxg9EZ0ojiBI5PQnHSlDSbvnbcCRwTirDW0+wu5wHbgdgaFt0chyTwuOR+tc7qO7cdkRJO7aK6xebIqhhuOST6c+lXpVHAjwFVcFh3/Cnw2yyBkO4ORlc+1WIrPYixx5kldhhQMjn3qYO9+5pCMnHTqZro6Jwqrzjc3OBXbfBbR/+K2OplRnTYWdDjjewKj9C1crLujdbaYKDJ1Lcg/lXq/wk002OiXOsOBtu5vKjJ7he/HbJrty6HPiI36angZ/XnRwNTu9PvOt+IuuPp3he6IO1mhdjz3PA/Wvmy0RjME2Ky9Nxr2P4r6oZ4FsYm+RnVW/3VGT/wCPFa8xngitpHiSOTcVB+brk9OlXm9aMq1l0OLhjCyw+FdVrWT/AAX9M9m/Ze8Nve+NLvW5490OlWw2YHHmyHAx+AavUfj9rbWmkusMmGgtncKDg72+Vfyzmqf7MuiroPw/OpToUm1S6eXLcHYo2qPzDH/gVcT+0Bq7alcmyicAXE2/OeiIAB+tc1eonh404dWfomU05QnUxM9OWN16vY8P0+zlFvsyQAAMgZx+PtVqPTjIOZiwwQfXHarFtC0UJdbhfLJ5Ge/erLgQIshmXL45pRfMveZxKKaTe5UWxhijIbYyj+91pojgjDExgAc1cvrm106JbuK3lmmi2SJKVDIAR0KdDz61nJPd3UGL1MMsW7cU2g4PGQO+DWDxMaT91Gc6nJLlsRtLLJInkhBvfbg9/wAe1aKvfxI01hfCKRgFZVAIyO5zWVa3GowrvlgRxEVdHjXjr0Y9ieatapqkWdtrAFZ/nlx1ArP6wlJ8z3Bzpu03utv+Aa+lXM1wyrflVcEZkj+634djXYNdixh/0K7ukQdAJDj8P8ivObaW2mtwsUjNLKNrIcgf8Bx7V0EMN9HaRxGRoAyDYGk5Ixwcf1pJ87uz0aWJbVjP1/TILq9Nxcu1uCGcvsBDMASOnQk9/fpXYfAHw6t98W9KREaS3st9yZXf5vkjOMr/AL5X1rmYLR4r5p7y8m2vHIoEYzsYjg4OR1+le3fsuaQ8vijV9VmtkDW1oIjJt5LOeef+A/rVU7+2jFKxyTip1E9j37X500rSdQ1AkborZ2XPrivgn4hxX/ivxNdx6zfy/wBkQP8AJYx/KksgAJZz1bk9DwK+5fiXdx2vg67b7vnlYOT1yef0Br4e1eO4uNWuL1FDRvOwbLDlckZH5Cnja3sa94roenia0qeXqz+KX4JGZJDYafaQ7H2ICAq44AFJcuZnWN7UTRkfNhThVPOT+FSNao87TP5bwmIoDtAUFe/PU57/AFqa3n33FxLJH50koBjYcIDnqB0x1HTiphjZbs8NVXbU0fhVpem6d4n0Fdc0mzuIrqZyRMiupjY4AIIOOQa57xR8N47LxPqKaDrmq6HLbXEkaCxnKR4DEA7TxXS/D+80zTfGqR62VmtHbZ5h/wCWRP3WGehBP86m+Jt2ZPEd1JpkqyRzTsPMjbj3OfrV4SrKFWpzbNJ/c/8AgnZmlSLjhq60s3H71/mjldO8RfHrwvAI9J8b2es20TZEGp2YDH23rk/qK3tF+Pvj5L6LTvFXwuU+ewjWfTr5dhY9BtcY5/3qy5JL4W0eSCkhB4J+U55PvUV1Jc3LPF5qkABlIXacg5BH0wKVStQq3U4K/wDXaxphcyrYaSjGT5e2/wCZ6gfil4e0l0k8Uabrfh4Scbr+0ZYh7+Yu5f1rp9B+IGhapH/xTvjGyvA2QPLulzzyOM1BdrD4w+GFnLeRiQToIJVcDAboa+dbn4EeG51vLiJGspbaQqXt5GifrwQBwe/5VlhKTrXcW4tf16nrZpXpYZRlVipQl30/4H4H17Y+L9YVvLuUjlRT1PUjvzT7nXNKv2aHWNCtpk+7lkWQYPsRxXxtp2lfEfwsyjwj8VNURUb5YL1BPF7Zz/hXs3gO/wDjXrmgpqEqeFtZmhdoriFvMtZt6n+98yHIIP3R1rspvHRVqdRT8nr+f+Z4lXC5DjJc1XD8j/mi+X/0lr8UeqJ4I+GOoeYbOyTT5sjcbd3tjk/Q4NVNV+HU6afMuleNNReCOMlrWeRJ1kUfwZ4YZ9ea5qfxt4h0mMN4o+G2u6eMbXntIlu4iB3zGSf/AB2nWvxG8B63PJbWviWC3uX+9DO5t5Qcf3Xwaxr1XytYjDpvutDuwGX1KU08vzCpFJr3ZWmvudvwHeFb94bJXthHFJEjwgtyM45P1xXUi/utT0rS0ijknlgeRPLiBLYzngdemK4LSWFvc39qGVohIsqlTkHORuBrtNBiOmPcR3j4MEX2pQDyOmfx5WvlMupxeIlh6l+WV07dP6sfqedzqxwix2Fs5ws4p9Xa36m3pt8kNwYr2WS1KknbdRtH/MYqtqkd14l8QNBpUKTrHEJJWjmCxY4A5A+9XR6T4p0y9tEjubl0U9Q6bh/ga6GzvtL0mwm1G1tdPlif5pDHEFZj2ztxz9a+74eweFwGI9thK/PF/Zf/AAP8j8Z4o4nzavR5M1wLpTT+JK6/p+rPPpvDusWifMlzGOhIIbA/AiuH+KHxLufhta6ffXVve6sJpPltrYDfIQfu5bhRgHk19A65e6XPbW7aVIkpuJVjIiYPuB7ADvXwf4/ufFl34qv7bxFq5uUsJXtoIkiESqFYgsQONx9eK+qzPGU6GHlzwSl0Wut/yPksLUw+Y2k4Jvvbt5npnjT9rLwx8SbKTQ9D8D65pd9fRrbmO8gRI40zhiHQkEDqOhJ/OvVYB5VtGBjhRj8q+UtH0yB7jTXS6AkluCpjGcrjByT7819YBY3hUH5htB+leJlFdVHOyseTxk51pUnPon+h8xfGhWuvHt2iZDKwH38Y4Hb8K46DTJ3MqfZ3ZYo2lLFcAKOCffnPSu1+J7QHxzqDyRmRizBDuwQwPXkc/SsG9u9T1OVLhbmGQQQFTEcIoTuABivEzSXPi5o+kyWPJgaV+xzUdtElxvlVli6FguT+AonUQyM5DEsSsa/dJHY+9XJ1QvtclSOSA3Ye1Ok00PZvfAqqKB5ZZvnyPQeledr0PQi3ZkD+RborqFQPkFfb0p/2qEuyMp8xeAjDBqeTQneNPMj8xjukYg/cA5yfT1qQ6Y81zGIzsWRGJJ65A6+vWupVLuyZi463Kq3kUa4ycknK5yB/9epoSJhvRWyR0J/XPap7mHSksooreG4+1Kf38zOAufQLj+dUo41jif8AeAtxj6+mPyqnypWkaJfcW0ijeMjzUKJzkjofWm7g/wC8iXKngvnkn2FQ2qs0bxvFll+UE9GzViL7QVEPyxhAM4xxzT54dEHMtrFi2tw0jPLvUqeCzYGPWp5QsGAoDh+QQOnvVSOG5mmb96QvPzHo4z1q66qVWIgM64Bfbycdqyc3J7mblzO4y3mIbywuZCvC44Hue1Kdz4eS4CMT9f0poinztDZPoD0+tLHbTxnLMoCEA7j2PvWvtVNWnqdCm7WaBgASULEJ1b1qVwEiwId7sNvGc55/Wnqim4P7xNjADPUn3qzLPZw5Ko0jBsIcHgnqf061F4rRLQj2kua5NY2eEwIgkhBAy2e9WY9OeNd6Xe4dxkjH5VTgMglG47dozzwTz71eWcMONpAHB9efaurmpWOpVly3aKcmkwvIYoJDvHUsO9dnoXiWfS9BGmSW6CO0O3CNhn3HORXLqgMglkAU5yAO5/yasWpaeTErt5KkkBeMn3rndacHzUXY5atGnjFyyimmWNSv21aQ+cQij5lU85PvnvVWx0ibU2kNvG5jgUPK+QNi5AySe2aljtQ7SGXGFyysDyOgH86FElsZPKmY+Z95VzggdCfzrnm6km23r5m1Ch7NW2ij6b0nWtO0Pw1a6dYyrLb2tkCZB03YAG09DXgXjbVZtav55pQQ0B2RjPGM4J+v+FUoLu4SwkVtSkEGA+1ZDtyeOnrgVR1vT7W7UTQu8jJGuG3n+L/PSoqVZ1OVt/cehUx6jQ9jT3erKM9otvGYxICrAIXbpj+I1FYq/wBpDXK+b0Kbgdqj0FW59NLxQ28Z+ZXO95GyQMdD+VOMb28QkMO5oyBzjketXSk+S73OCD5dbGrcixi8uGG8AEqjzVUdQOcH2qrd2KX7vch1UNxuHAGeBwO/tUs0trIPJh2rNKpUM64xnuT/AI1lxJcLdyaasjOIJPlKfdzkYbHT8axpVZSep0TrKXQjvrK9sEltraNnhutqSyMmdoz2/uniksNAkkuJZRH5luBt2jgv04559e9dXplnczxyNPD+568/eOP8mm3MltATtkZUVQQHAGc11tUpLVmsaUOXn2RXs9MJjlTyECJK0iKV+dB027vp71OscU4L3Sh5Iwoi7qABjH6VWa6mvrlks5miR0BLjOMYwTxVm10swEOkm8EckjG4+vNRClzv3XoSlGTtDYeVj8uR5J41YDITaTk57V9H/sw6XHH4W1HVAT/pl0IwcdkGMfma+W9Wu/JulgeVQWx25z2PpX2T8CtOfTvhlo4ddrTxvOwAxksxx+mK78G06m17CdVTfs+qKnx1vEtfDMFpvwWkeXPsqkD/ANCr44uW3ALJdxYZ9hYtg9Rzjt1619Q/tF6h/o32RZQpjtscnoXbH+FfMJsLEPm4YtkbjJzz17n8K4cc1Kq2d+Mi1h6dPyv95Xv1W50m5WHSzi2kSNZfMyUUdeAeQ3XOOpNRxao9pplpbSJECiuIZAD5kYLHKntznvnipGtZVkeCznkSORdpIX/WD/a9qtWmn2zWklxPexblkAWF3wWzjGB7c1wOXKrbnkqLb0RmRRXDSedMP3gG19qjnB7Y71p6ba3Oo+RZR2w+0Sy7IwzYwScc1NFZNaXdtttCW+WV3JXhuuD6+mDUs1iyzusMgaQliHVNgXng56Cto4uUIuD6odWn7VKM3onf5mfJY3cd81mWTETbHlyCmSM5HuM1YuY7RbWOEHEiRAb++/J3DjrnOKJ7AW862c1yZkUiRipxyQCRk857UkwtoWMu+UPEzZG3JRccZz65/SubmcXcaaSZ7n4Z0yyg+E9lK0yOuTI3+zivIdR1qN5ZbayLOZnYnaMAA8AH8Bn/AIEauWfje5htYbZ4YxC8OEDIqgEDAfgcnPrWJqcqaa0c0LiWeXl2jIYj6HA45IxXq0sbTw0HOlrOWmq27k5hXqZly0asXGnGzevxPp8kZUsawXLyfZiWCgyHPrjrivUfgjqkcesXmhSTKPtQFxASeN44ZT74/lXmTFpZJCYmRpsMwWQqSB1BA4OetbfhvUzpF3Y6lNBIqrMxWZnzujyOB9BU4XFKnUjNfMclzRcUfU9qvmzhRjag61n+KvBHg7xVZvB4h8Nabfq+Av2i2Rz+BIyKl0q8U2+4MSWUMG7EU6/8Q6C0UyXOrWkfkL8580AocdTg5FfUVJxjByZhh6Mq1VU46Nnn/g34H6jb293caVaSCwtJ2t7SGGY5SMcqMnJIGSMc1ev/AAbqOlTskv2tJblGjImGckjqT+Fe5/CGKG58DxajZ3C3EN1PJKJAchhuwD+laPjyQweD9UlaFS7QmNSygkEjGRXz1TKqeJn7ZaNu59lDPa2X0ZUPiSVvuPjXX/ipo/hF5mvYWa2tRteWLj5u6hT1qbwz+0r8Jtc0y9tbbxSbe7kt2ItriFo5HcA4UDGCc15drFm1xrsl3ewYt9PlKW0BwS0gOGlb39B2HPU1BqHhnTpIG8QS2NotytwUSUQKJEO3oTjPOfWoWHwOEq82HvzLz6ng1M6zHN8O6GYyTU9HZWaXr3Pu74aeEvBa6DpHi/RvDem2l/f2MUslzDAqO5ZATkgcnPWvkP48aBJZ/E/XLdE2xzXJlXHGCwDZP519Vfs/aob34ReHwX3GCEwH2CsR/hXiP7S+mxQfENrxyypcW0bnnAOMj+ld1KTxNB82rsvwPNxeHhTxMYfZTa/A8FtWnsLkO9qzRxsrOAuc4IPB7V7TL8YPC/lLHFeyA7Rv3Rnjj1ry25ksnVgs7+WzbW29QPb1+lZF3owMpXTrpZYQdwZhtJ98fjWVOrUwbcaWtzjx2U0Mdac9eXbX9CbxhfR674mu9QiZXhuJC3mFQM/pWDeSWMBWOTc5UgsV6Vrx6bLDbvl0wW4GeSe+PzqPUksw6NdGON5F+8yEBuAOD+R5riquVSo5zWp1UaCoUlBbJGXcXTG3WyaJGh3+YgI+ZGPXawOcdOtWJ7e3uWtSLREkjA8x1YkSHOcnn8KrPawxyBbRhKqn5gPvfTFTWcxtYsNtC7sAuOB7Z9az0eiRldt3Z/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69" name="AutoShape 11" descr="data:image/jpeg;base64,/9j/4AAQSkZJRgABAQEAYABgAAD/4Tw8RXhpZgAATU0AKgAAAAgADQEOAAIAAAABAAAAAAEPAAIAAAAGAAAItgEQAAIAAAAQAAAIvAESAAMAAAABAAEAAAExAAIAAAAgAAAIzAEyAAIAAAAUAAAI7AITAAMAAAABAAIAEIdpAAQAAAABAAAJAIgwAAMAAAABAAEABJybAAEAAAACAAAAAJyfAAEAAABAAAA79OocAAcAAAgMAAAAquodAAkAAAABAAAQe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5JS09OAENPT0xQSVggTDgzMCAgIABDT09MUElYIEw4MzBWMS4wICAgICAgICAgICAgICAgADIwMTY6MDc6MjkgMjM6MTk6MzAAACaCmgAFAAAAAQAAEtqCnQAFAAAAAQAAEuKIIgADAAAAAQACAACIJwADAAAAAQIwAACQAAAHAAAABDAyMzCQAwACAAAAFAAAEuqQBAACAAAAFAAAEv6RAQAHAAAABAECAwCRAgAFAAAAAQAAExKSBAAFAAAAAQAAExqSBQAFAAAAAQAAEyKSBwADAAAAAQAFAACSCAADAAAAAQAAAACSCQADAAAAAQAJAACSCgAFAAAAAQAAEyqSfAAHAAAoOAAAEzKShgAHAAAAgAAAO2qSkQACAAAAAzAwAACSkgACAAAAAzAwAACgAAAHAAAABDAxMDCgAQADAAAAAQABAACgAgADAAAAARIAAACgAwADAAAAAQ2AAACjAAAHAAAAAQMAWECjAQAHAAAAAQEgDgCkAQADAAAAAQAAAACkAgADAAAAAQAAAACkAwADAAAAAQAAAACkBAAFAAAAAQAAO+qkBQADAAAAAQAiAACkBgADAAAAAQAAAACkBwADAAAAAQABAACkCAADAAAAAQAAAACkCQADAAAAAQAAAACkCgADAAAAAQAAAACkDAADAAAAAQAABOvqHAAHAAAIDAAACs7qHQAJAAAAAQAAB5AAAAAAHOo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AAABLAAAACEAAAAKMjAxNjowNzoyOSAyMzoxOTozMAAyMDE2OjA3OjI5IDIzOjE5OjMwAAAAAAIAAAABAAAAAAAAAAoAAAAgAAAACgAAAD0AAAAKTmlrb24AAgAAAElJKgAIAAAAJwABAAcABAAAAAACAAACAAMAAgAAAAAAAAADAAIABwAAAOIBAAAEAAIABwAAAOoBAAAFAAIADQAAAPIBAAAGAAIABwAAAAACAAAHAAIABwAAAAgCAAAIAAIADQAAABACAAAKAAUAAQAAAB4CAAALAAgAAQAAAAAAAAAPAAIABwAAACYCAAAQAAcA1iIAAC4CAAARAAQAAQAAAMQnAAAaAAcAKAAAAAQlAAAmAAMAEgAAACwlAAAnAAcADgAAAFAlAAAsAAcAzgAAAF4lAAAtAAMAAgAAAAABAAAuAAMAAQAAAAEAAAAvAAMAAQAAAAAAAAAwAAMAAQAAAAAAAAA1AAcACAAAACwmAAA2AAcABgAAADQmAAA6AAcABwAAADomAACAAAIADgAAAEImAACFAAUAAQAAAFAmAACGAAUAAQAAAFgmAACIAAcABAAAAAEAAACPAAIAEAAAAGAmAACRAAcAEAEAAHAmAACUAAgAAQAAAAAAAACVAAIABQAAAIAnAACbAAEAAgAAAAAAAACcAAIAFAAAAIYnAACdAAMAAQAAAAAAAACeAAMACgAAAJonAACsAAIACwAAAK4nAACyAAIACQAAALonAAC1AAMAAQAAAAEQAAAAAAAAQ09MT1IgAABOT1JNQUwAAEFVVE8gICAgICAgIAAAQVVUTyAgAABBRi1TICAAAE5PUk1BTCAgICAgIAAAWh4AAOgDAABBVVRPICAAAAUCAAAAAAAAAAD/AAAAADEuMDEAAAAAAAAjNmIjg4CCHIZISlRBTEoAAAAAAAA4ZsABAAEwEgAkACEKAAAPAA8AFAAwAEUEDgIAAAAAAAIAADYAMADREDIGjQ0QEgAA0wMAAAAADw8AAAECIAEkAZACigICAv//AAD/////7u7u7gAWABk8JtYB7ctvAOmPPz/Wl28+5Y+vPdVjvz3yG+A94c/fPuabnz7oh589/7u/PgBMYAD/AAD/AP8AAAAAAQAAAAEB/wAA//8AAAABAAEAAAEBAQAAAAAAAAAAAAAAAAAAAADoEeERAwDrDjIAfA8AAPL/oIby/wAAAAAAAAAAAAAAAAAAAAAAAAAAIL/8AAMeGQDd3d3d3d3d3QAAAAAAAAAAFxAAAOsO/w58D/AOF3RBFwUFAAIwdQAAHgASBhIPAABgExQAYBMUANRjAgAAAAAA//8AAAAAAAA1ggAAVAdxAh4hUwJwCmEPAAAnJ4cAcEiwUvcMAu8KAFgAAFmGwSMA7CzrAAAAHgAASB4AcAoAAFQHAAAAEBAA1GMCAHQAAAAAAAAAF3VRFwBiBPEWAOQO+icAAAwADQAACBoaK0EAMgAEAIAFALoAMQncDuQOFw/SDhcPFw8AAAAB5A6ghgEA5A4NDwCgDiEP////////////////////VwY+Bv4FGwYRBWwFlgTBBJUEbQRzBFsEAAAAAAAAAAAAAAAAAAAAAAAAAAAAAAAAAAAAAAAAAAAAAAAAAAAAAAAAAAAAAAAAAAAAAAAAAAAAAAAAAAAAAAAAAABXBj4G/gUbBhEFbAWWBMEEixTlE78SGRTDDqIQiAxcDQAAAAAAAAAAAAAAAAAAAAAAAAAAAAAAAAAAAAAAAAAA8QEJAN4B4wHfAfQB7QH8AdoB6gHYAf8BHAPjAS8DOQOTAtECGQIsAtwB6QHgAeEBLwLRATECIwIqAiAC6gH0AdoB6QHqAfMB5gHeAeoB7wHJAd8BrQHCAbEBrwGpAa0BtwGtAa4BvwGSAacBdAF7AW8BeAFaAXUBDwJqARICEALPAQwCtwHOAZQBrQGoAagBsQGlAbABrQGgAaEBpQGhAZoBoQGXAacBOQKeAU4CWQLQARsCRQF8AQsBHwECAQMBnAEBAakBrgGzAaQBowG0Ab8BnwGaAbUBAACtAQAAAAAAAAAAAAAAAAAAAAAAAP//AAAQAAAAAAAAAAAAAAAAAAAAAAAXcREXZGQoAEVSAGSMAeIBrQHaAZAB4gGMAeIBeAHvAQBjAmO0UlIrAAAARwgBfwAAAAAAAASTAP//////////AAAAALOgBIoWWToAAAAAAAAAAAAAAAAAGgkwfhcAAAAgBQgpRUVFRYgDZgFmAbAD9AEAAgECdQFGQAMBUgMBABQAFAAUABQAHgAKAAAAAgAAAAUAAAAAAAAAAAAAAAAApaWlpQAAAAAAAAAAAAAAAAAAAAAAAAAAAAAAAAAAAAAAAAAAAAAAAPr6+vqAAABjAQAAAMACBAAAAAAAAAAAAAAAAAAAAAAAAAAAAAAAGgAxAgAAgA8QAIldDAAAAAC2AAAAAAAAAAAAAAAAAAAAAAAAAAAAAAAAGIiBGAAAAAAAYAAAAAAAAAAAAAAAAAAAAAAAAP8AAEBAADEAAAAAAAAABgUAAAAAAAAAAAAAAAAAAAAAAAAAAAAAAAAAAAAA1GMCAAAABAAAAAAAAAAAABIPEg8UDxsPAAAZDwAAAAAAAAAAAAAAAAAAZAAAAAAAAAAAAAAAAAAAAAAAAAAAAAAAAAAAAAAAAAAAAAAAAAAAAAAAAAAAAAAAAAAAAAAAAAAAAAAAAAAAAAAAAAAAAAAAAAAAAAAAAAAAAAAAAAAYh3EYgAAQAAAAAABwAAAAjgcAAAAA6w4AAAAA5A4AAOQOAADcDhcPAAAAAAcAAAAAAAAAMQkAABgAAAAAAAAAAAAAAAAAAAAAAAAAAAAAAAAAAAAAAAAAAAAAAAAAAAAAAAAAAAAAAAAAAAAAAAAAAAAAAAAAAAAFAB8AAAABAAQAAQABAA8AAAAAAAAAAAAAAAAAAAAAAAAAAAAAAAAA8QAJAAAAAAAAAAAAAAAAAAAAAAABAAAAAAAAABMAAQAeAAAAtQBzAAAAAAAAAAAACwAAQAAAAAAAAAAAAAAAAAAAAAAjAABAAAAAAAAAAAAAAAAAAAAAAAAAAAAAAAAAAAAAAAAAHgG/Acc5ZgBrCgBEZgAAAAAAAAAAAAgAAADAAQAAkAEAAAAAAAAAAAAAB6bfNgAAAAAAAAAAAAAAAAAAAAAAAAAAAAAAAAAAAAAAAAAAFw8AAN8OAQDhDgEAAAAAAAAAAAAAAAAAVQVUBY8EBQB5AIUAUwBfAAAAAAAAAAAAiQQrQQAAAAAAAAAAAAAAAAAAAAAAAAAAAAAAAAAAAAAAAAAAAAAAAAAAAAAAAAAAAAAAAAAAAAAAAAAAAAAAAD4AQABAAC4AfACAAIAAXACADAAZgAwAAAAAAAAAAAAAAAAAAAAAAAAAAAAAAAAAAAAAAAAAAAAAAAAAAAAAAAAAAAAAAAAAAAAAAAAAAAAAAAAAAAAAAAAAAAAAAAAAAAAAAAAAAAAAAAAAAAAAAAAAAAAAAAAAAAAAAAAAAAAAAAAAAAAAAAAAAAAAAAAAAAAAAAAAAAAAAAAAAAAAAAAAAAAAAAAAAAAAAAAAAAAAAAAAAAAAAAAAAAAAAAAAAAAAAAAAAAAAAAAAAAAAAAAAAAAAAAAAAAAAAAAAAAAAAAAAABiFURgAAAAAAAAAAAAAAAAAAAAAg4ODgwAAAAAAAAAAAAAAAAAAAAAAAAAAAAAAAAAAAAAAAAAAAAAAALOzs7MAAAAAAAAAAAAAAAAAAAAAAAAAAAAAAAAAAAAAAAAAAAAAAAAAAAAAAAAAAAAAAAAAAAAAAAAAAAAAAAAAAAAAgwkAAAAAAAAAAAAAAAAAAAAAAAAAAAAAAAAAAAAAAAAAAAAAAAAAAAAAAAAAAAAAAAAAAAAAAAAAAAAAAAAAAAAAAAAAAAAAAAAAAAAAAAAAAAAAAAAAAAAAAAAAAAAAAAAAAAAAAAAAAAAAAAAAAAAAAAAAAAAAAAAAAAAAAAAAAAAAryMBrw8AQQAAAAAAAAAAAOAO5w7lDucO6g7sDu8O8Q70DvYO+Q77Dv4OAA8DDwUPCA8KDw0PDw8SDx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lEwAAixQAABkUAAC/EgAAohAAAMMOAABcDQAAiAwAACoMAACEDAAAuQsAAOsL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4GAABXBgAAGwYAAP4FAABsBQAAEQUAAMEEAACWBAAAbQQAAJUEAABbBAAAcw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g8AAA8QAADbDwAAkg4AALcMAAC5CgAAJwkAABwIAABkBwAAPgcAALcGAACTB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nBAAA5wQAAMkEAACaBAAAJAQAALIDAABVAwAAHwMAAO8CAADoAgAAxAIAALM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UBAABnAQAAZwEAAHkBAABoAQAAeQEAAHEBAABxAQAAawEAAHwBAABtAQAAa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8QEAAOMBAADeAQAA9AEAAN8BAAD8AQAA7QEAAOoBAADaAQAA/wEAANgBAADj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wAAOQMAAC8DAADRAgAAkwIAACwCAAAZAgAA6QEAANwBAADhAQAA4AEAAN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8CAAAjAgAAMQIAACACAAAqAgAA9AEAAOoBAADpAQAA2gEAAPMBAADqAQAA3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5gEAAO8BAADqAQAA3wEAAMkBAADCAQAArQEAAK8BAACxAQAArQEAAKkBAACt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3AQAAvwEAAK4BAACnAQAAkgEAAHsBAAB0AQAAeAEAAG8BAAB1AQAAWgEAAG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8CAAAQAgAAEgIAAAwCAADPAQAAzgEAALcBAACtAQAAlAEAAKgBAACoAQAAp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QEAAK0BAACwAQAAoQEAAKABAAChAQAApQEAAKEBAACaAQAApwEAAJcBAACe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5AgAAWQIAAE4CAAAbAgAA0AEAAHwBAABFAQAAHwEAAAsBAAADAQAAAgEAAA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wBAACuAQAAqQEAAKQBAACzAQAAtAEAAKMBAACfAQAAvwEAALUBAACaAQAAr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eIRH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qu2q60IVUOeSh4OfQKAxV9ArwEqQKZAkcDfgOrAVkDYAGdAcsJMAb2VzZBAAepIHMCpQbuATECkgJGAgMCLQLMAfQBIRy9DAw7ckC8B0QPxAL1BFACMAIzAjwCIgIbAm4BwAFzH8sOz0fbRLcN+TUxBFYEzAJ0ApsCAAKRAz8DMQI1A1wtQghgQVk/kTqwPsgCuhSAApICMQQGAwsE0gP/ARgDZjTVEr80izWtMPA0LAI8BvoDTgKGA10CUAq+CTIEXgp0DaMH8CDDHLUaLQu0EGER/wvWC2MOdweYjWm1ZSx7omQGKQU2DRIJpxJ/EJAGAxQ+B9ICmQgEBqcxXHg/L5e6QAY0BzUHNA7YC7sJ7AWzDrEFIQPrBXwFmQs/DNwFrAugAqQFlwcACW4G8QjNBO0H6gN1B0ADmAeVBfMDwQW8A1kCNAPHFFoIGRdsDbEGzRGdDDsPdATBC2gEQARMCqgFJgO/AxMD4QPrCBsEngi1CuQMRQpaAkoJAQJEAooD3wNKAwsEkwTIA+wDaAIAB4IGzwQWAzQFAgVsBdMH0QN3BO0DVALRAisDFATQBLwEVARQBLMDWwX6BeICzwQ3BHkF1ASyA4ECLQPQBH0EiwGbAlcDsQNVAzQDwgIKBGcGKAXRA70D2wPfAx8DSAQFAq8CbALgBoIC8AEQBHgCFQRvA9qr2qs9VXaffWg9NTAzMjIkKiQqblplqJRQOzM2MjYxMi8oJ5aWj6SISEs/NSgvLTMoICebnJKfn4BgPi8/OE5HSUdAfEiXmpqVgUA/P0VFT0NESHN1kpGPjV9KXXNzlsTFl45UMnVgYXWHg4CLkd/b46+IhHhxYWBqiHBlenu7tditgK2BeVtLZIFoaYOIfpKEiX+0h3+fq5WbgZ+jnYOAUYB3fW2HssjF1Y680aOVjaeZeYB2hISftLm9x9W7qpChm4mAb4iKkaGwuLbJx8HDuZibe2mDd5WcmZmnucHBtrGWe3R3gX+WpIqaqJGnqau0qH97e4GIj5mPkrSNj5e3qp9/nG9lcAAAAABrAAQAcfQDAFwcBABtEAQAf3TkYbik5NnReOW5sezkwbhA5bmwPOXBhUQFAKVABQCZaAUAuWhliQAAAADtbOUxtBjlQWTgAwBeJAQAWjwEAHnQBACsSOXBsoQFAJgI5cG5NOW5xZBliZmcBQC9WOW5nFAFAJQ0BQDLtOWxAW3lMf5s5TFk8AMAXPADAFswBACicETOoRDlwaCQBQC3/OTBtmxliZeEBQCz8OTBiegEAKhQBQDIJOW50/Tk0e5Q5TH0VOUxVfwDAFn4AwBa3AMAW1wEAH5w5GGvSOXBr0jlwaTERM7hpAQAo5xETtYUBADycAQABR0EACO5AwBmWAQAZngEAFgMBABX8AMAU9wDAFnkAwCVfERO6+wDAAkVBAAQLQQABzUEAP/UAwDgKAQAJxEEAPfwAwDcPAQAclDkYVcEBABN+AMAS+ADAEnwAwBO+AMAfkjkYbBc5Fm8lORZjmhETn+IRE6mpEROv/QDAKUcBACS0AQAmaxETrrA5FlxWOTh+6gEAFggBABUMAQAfizkYYZ8RE6TpEROmJBEToGgBACfrEROrtwDAMv8AwCpaEROmHwFAJ2sRE7CjORZy4jkUczc5FF+KORhgFTkYYQ45GGDfEROsODkQa3I5FmM4AQAlhzlQbjg5FmvfEROyPgDAGaABAC+9ORBmYBETsFcBAAGeQQAh6zkYa3c5Fnc0ORRlqRETrXg5Fm3xORZ0KDkUb245FmvfEROnYBETqOcRE620ORZ1+DkUaKYRE7sQAQAKRUEALyk5FnNyORRxoQEAPjohFE1kQQA0cTkURitBABoHAQA4KwEAMmw5FGVPEROq6BETqzU5FmGjERO1FQEAKWoRE611ORZwMjkWY085GFxHAQA43gEAMnE5FHU4ORRJ/EEEIxNBABsbQQALBUFEPVI5THp5ORRd9AEAHh45GF89AQAzaTkUbQc5UHtmAQA98gEAPIM5VECDUVQ8AzlUSwZBRBEuQQAdVkEAI1URE596AQAuoDkWYKgBACs9ORBiwAFALZ05Fl4uAQAwITkWWw0BACJqEROFJEEAMfI5FHv4ORRNzWVEC7lFBABAVVQqzDlQdoI5VGo0ORZ3DTlOYkEBQDcIOU5hiwFAN285FGYFOVBaYAEAPO0BACmkEROn5BETouMRE7elAQAsYhETqMc5UGZ6ORB0mDlOcpg5TnAQOU5zjjlOYkcBQDauORR0RTlOdkA5VHrzORRCe0EANgY5Tnk6ORRHr0EAM+05FGt1ORZ4HzlMQAAAADCeGWJ1ljlOdAY5TnIQOU52DTlOeAw5TnZGOVR3MjkUduM5THYfOU52gTlUdG05FHqAOVRvwTlQQAAAAAAICAgICAgICAgICAgICAgICAgIAAgICAgICAgICAgICAgICAgICAgAAEBAAAAAAAAAAAAAAAAAAAAAAAAAAAAAAAAAAAAAAAAAAAAAAABAAAAAAAAAAAAAAAAMDEwMgwAQAHwAAAAAAAAAAAAAAAAAAAAAAAAAAAAAAAAAAAAAAAAAAAAAAAAAAAAAAAAAAAAAAAAAAAAAAAAAAAAAAAAAAAAAAAAAAAAAAAAAAAAAAAAAAAAAAAAAAAAAAAAAAAAAAAAAAAAAAAAAAAAAAAAAAAAAAAAAAAAAAAAAAAAAAAAAAAAAAAAAAAAAAAAAAAAAAAAAAAAAAAAAAAAAAAAAAAAAAAAAAAAAAAAAAAAAAAAAAAAAAAAAAAAAAAAAAAAAAAAAAAAAAAwMTAxAAAAAAAAAAAAADAxMDAAAAAATk9STUFMICAgICAgIAAAAAAAAAAAAGQAAABkAAAAQVVUTyAgICAgICAgICAgAAERAERUVlIEAAAAAAAAAAAAREMBBggACgAAACwBAAAHCAAhAAAACgAAAAgCAFM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0ZGIAAAICAgICAgICAgICAgICAgICAgIAAAAAAAAAAAAAAAAAAAAAAAAAAAAFZSLU9OICAgICAAAE5PUk1BTCAgAAAHAAMBAwABAAAABgAAABoBBQABAAAAHigAABsBBQABAAAAJigAACgBAwABAAAAAgAAAAECBAABAAAAFVIAAAICBAABAAAACowAABMCAwABAAAAAgAAAAAAAAAsAQAAAQAAACwBAAABAAAAAAAAAAAAAAAgICAgICAgICAgICAgICAgICAgICAgICAgICAgICAgICAgICAgICAgICAgICAgICAgICAgICAgICAgICAgICAgICAgICAgICAgICAgICAgICAgICAgICAgICAgICAgICAgICAgICAgICAgICAgICAgICAgICAgIAAAAAAAAAAAZAAAIAAgACAAIAAgACAAIAAgACAAIAAgACAAIAAgACAAIAAgACAAIAAgACAAIAAgACAAIAAgACAAIAAgACAAIAAAAP/hC/lodHRwOi8vbnMuYWRvYmUuY29tL3hhcC8xLjAvADw/eHBhY2tldCBiZWdpbj0n77u/JyBpZD0nVzVNME1wQ2VoaUh6cmVTek5UY3prYzlkJz8+DQo8eDp4bXBtZXRhIHhtbG5zOng9ImFkb2JlOm5zOm1ldGEvIj48cmRmOlJERiB4bWxuczpyZGY9Imh0dHA6Ly93d3cudzMub3JnLzE5OTkvMDIvMjItcmRmLXN5bnRheC1ucyMiPjxyZGY6RGVzY3JpcHRpb24gcmRmOmFib3V0PSJ1dWlkOmZhZjViZGQ1LWJhM2QtMTFkYS1hZDMxLWQzM2Q3NTE4MmYxYiIgeG1sbnM6eG1wPSJodHRwOi8vbnMuYWRvYmUuY29tL3hhcC8xLjAvIj48eG1wOkNyZWF0ZURhdGU+MjAxNi0wNy0yOVQyMzoxOTozMDwveG1wOkNyZWF0ZURhdGU+PHhtcDpDcmVhdG9yVG9vbD5DT09MUElYIEw4MzBWMS4wICAgICAgICAgICAgICAgPC94bXA6Q3JlYXRvclRvb2w+PC9yZGY6RGVzY3JpcHRpb24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nRpdGxlPjxyZGY6QWx0IHhtbG5zOnJkZj0iaHR0cDovL3d3dy53My5vcmcvMTk5OS8wMi8yMi1yZGYtc3ludGF4LW5zIyI+PHJkZjpsaSB4bWw6bGFuZz0ieC1kZWZhdWx0Ij48L3JkZjpsaT48L3JkZjpBbHQ+DQoJCQk8L2RjOnRpdGxlPjxkYzpkZXNjcmlwdGlvbj48cmRmOkFsdCB4bWxuczpyZGY9Imh0dHA6Ly93d3cudzMub3JnLzE5OTkvMDIvMjItcmRmLXN5bnRheC1ucyMiPjxyZGY6bGkgeG1sOmxhbmc9IngtZGVmYXVsdCI+PC9yZGY6bGk+PC9yZGY6QWx0Pg0KCQkJPC9kYzpkZXNjcmlwdGlvbj48L3JkZjpEZXNjcmlwdGlvbj48L3JkZjpSREY+PC94OnhtcG1ldGE+DQ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Dw/eHBhY2tldCBlbmQ9J3cnPz7/2wBDAAMCAgICAgMCAgIDAwMDBAYEBAQEBAgGBgUGCQgKCgkICQkKDA8MCgsOCwkJDRENDg8QEBEQCgwSExIQEw8QEBD/2wBDAQMDAwQDBAgEBAgQCwkLEBAQEBAQEBAQEBAQEBAQEBAQEBAQEBAQEBAQEBAQEBAQEBAQEBAQEBAQEBAQEBAQEBD/wAARCAFQAc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xpxtRUcAEE8j1p04lbyjOOGXKkdxVrWRZrK7aXIZLXd8juPmx/jUtva3uqaPLdSSSPDYYVAFzgsfWtowu2kY8yspMzrpGTbJ5JSNxlec/WlikmEgIYqWGVbO3irkFtNfW/2KyjaWRA0zhVJOB149uaoeU7NhVJZByMfnSlFrXuOLvoSw3DwuJVALKc5bnmvQvAxn1MRRafLA90oeR4ZOwVs4TdkZIJ49q8425OVxjGa3PDGrWmk3DTXEUZeMiSIuMqWHYgdjW2DqRp1E57GOKpupTfLufSniDxPeab4OaG0dp4WtoJDFLsGQH5yQ2TztAA4xXJfAnxDpGgaxqGr+KAX+3Mm6K4+VWMjFcgH72M9ge9cb40+KfiHxnHaX09jZ28enJ5QayXbuVjgh/wAPatS11h9V8KX/APaNj/prSKlndx4jATgsSnVlyM8A45Ne8sXGtX9rTv7q0ujxfqrp0eSS3evkew+OviafEI/tDRNcktUsZBAdN3JjzAflLIG5XIJJ6AD2rpPBPjxNJtZbvxsdOtxHtuIfs8ARE38bt2cDOeelfMGpxeIdCjlhWeWC4gMdyodRiQ5BLIwGcAEnnjrXM3Wt6rqwkvdU1aW4Zn2lDKSTwfmx6dvxpvN6mHk24+9+H3Ef2VCtGyen4n1n45+IVz491mHwz4J1l7e3CtHeeWgdJGJ4y65wMA+mSetJ4f8AEHib4b2jeVdhrUOzfY7naGlAUrujx/eKj/Jrw74daRr81zZR6ZoN80zfvHUJs3rxhwxOD95ePcV7t4J+Ekuu21xL4niv7KYTl0eWQP5iOgyoX+Eq2RnvxXVhZ1sW3U5WpPrrb5HHXp0cN+7uuVfeeZePfiF4k8cT3zXGoXNlaiQuIRMSmQADEuBgn0x/e5pvw38NSXN5YWCpeB3YMd0IQtESCSpPuB16c9K+hdYsPhj4WtotO1XTImhkYpLeMBI0Tnpu6tzz2rjfEnjJ7S9itfAHhWwupbJjbwSbwhl8xsIqAkercnjg03g4UKntZz5pdktRxxPtI+zhCy/A8W+K93oxtUTStdlv49UuZZ3CRxqEO7jcEGSeeh/CvM5dIv8AT7y1W8t1SK8jWVN2RHtboT9Ov4V7PpHgrUJ7tbHxH4VuIr69u0D3DIY0i2PkuGJCjCjnpkdK9e1TT/hJ4ptX0Gy8N3BuNMt47u3f7GyiaOJtqhZOcqTxnI45rz5Za8W3UnLlfRWZ3Rx0cMlTjG667HzFpnjBPCuj3Wl2OmSLdXsYjFys54XIJUgcYyucetZlh4y1nT7q5u2vftBvOWDO2Q2CNw5zkcc0/wAWWl5qfi29t7JWmuZZpcqo2LuzkhQf4QPX0rpPBvwJ8T+K42SLUdOifa7OrygeWi8An1ySRjtgZ615sYYutO1HXl0O5vD04XqWVznrePUvEfiTzbHTmvMSxurWcLHysgkjHrnJOTWRqDrcatdR6rNKhaURee7FiCCAWOeTxXu958Hdf8J+DL/WdK8S2lrFEnkXESzYWdEUbZlJIwxfcOegHU14dPr2oCM6YbeC+Eczz+b5QkLSMBuG7uBtoxuGlRSjVTu9e/yJw1WNRt02rLQo6slnpmqyW+mTpeQxlSkzRld52gkbT6HI/Cn69qJaWOOO3t4TFGI3MDMVl6ENz07ce1Tz+Ftfa6s5tfsH0i21H54Z7mIxxsMcEHGe46Vi6r9phupLe8kVmiIiO0DHy8f0rzpxnTTTVr9Dugoza1vYdeS3tzGbu5bKv8qucANg8gYqmjIuSyndii3iMrH7OC2eOTjH4mpJ9PuIYFubhGjDHADggn3HqKx5XL3jZNLRld5hN/DkDv0pvmtjOcgehpnyg8HHNORN+M9jUtJF6CuC+VBwp5x6U+BomX9/ubZ29TSTkAB+w4znp+FRKyntnHtgGhMAnMrS7QDjPyjrgUSGbYqFjwcYJ6U4b2Py5LZ6+lOdgctM271xVXAr7Wzwc8c1MLiTIjMhKjoD2NRhDnKqSM4Ap0qqq7sZLcYxTHZMmM7KwIOD3AFEkizcspzycDvUG5mKgn2zSoreYoV+enXilbsJjcliDznsKufZtiJJ5ee+RUcsbkF3XAGBnOeoyOnercc3lKYwcK4Ax688Gh6E7iXs8U0EZWJQ8ZwcgDjt9ao7Gf8AeMAD+VSXPmqT5nBJxuNQI3GM55xg03JvcFFLYPLJkUpyQeeKmmbB2qxOO+OaZES7hUBz3x2qxLEu3CMTj73saV+g7EltCY4WuJ7aNlcFFL5yPpVSTg4zj8OlJJMzqiuzMBwDnOB6e1WHZpiCxXJHCgdhVSaashKNncpM5XLBu9OiJUFmI5Hel2KSy4xjPU1G4HQtnPpU2RVwwruAvzE1NNZMI1KFSzHnnoKrjYD87EAelWI58qxVQMKBz3oGyoyhGKlhxVm0lIbA2xjpu7k02ZI2CmM8/wASj+lRBism5flKdsdKbV0M0rpFv5C5bEiALtA/WqksMSriJdzDrkcfhRHM0a4hVjJjrjlvWlYeYN8mcj7ynt/9apQiuN2AG5wfxp5beoJPPamPL/Cn/wCqhGlkPJxjn8KrzGI8ZJ2kMKEGCFjUH3J4pxfecFsr3NWLaEJJlgGz6HpSuIQ20kkBWKME5zlR19RTEtVe2cuSsinua1kZNjIkqoSOOeT7VmTBQSEySMgj3qU2CZXEyqdrDKYIHtWhoN3f200sNmu5LpDC6MflbIIGfcZyKzJYpYWKSxsp9GGMU6FnGEV2xnOB610xm07oiUFJWZ3XhpodIhk1RBGHMb2hVlEhLOBjAGCDnnNYWttBDeW7225F8oI/yBTuyQ3c+9P0bUIyhtr4tJDI+5ow+3nH3gexFZ97JEwVoWySzA5J6Z4z+FdNSvz01ExhS5Z8zKrKq7159uOacIY1j87LjaMEY6mr9tp1jLG1xLqSI6uAYtrFtvqOMfqKLiK0aVG0+R2hkPzI5yVOe5xz9ax5Ha5rz66EWl3z2bM7s4gmXbJGpwWGc4rofE3ie/uG00xXG+1t0BhKHbgHB2kAYBHf865i/sJrO+ntRIkgt2Kl42ypAPUH0rtdGn8Jx+EorLUrlrm7lkDJB5e0xEkqxVyCDkYPI611YZzcZU+a3X7jmrqCam1cqX/jm81R5bq8LSySKsQLuS4UDAC+nFVfCb2EesJc6hA/2NM+cwAYxISBnnryR+dYslpPaXEkIXJjkKEdCK9G8BWUNnoniKDUHtFu7mxMUAuI2KsCyE4IPDYGRx1HUVph/aV6qlJ7XZnX5KFNqK3Pdvgn41a+8SyWgEktskAgTEO1VYAYfqfvDGR7A19Ao6sMAdDkV8T/AAp8X2nhXxPZ2d1BM++ZY2vBKDlCF+QgcEAkY5B5/Cvta1ZG2yK2RgYI719pl1dVqOr1W58jmOH9lW02ZnX3grw5q6SJc6eA0sqzyEdWcHIJqn4e+F/hTw3Kbm1tGluC+/zZW3sPmLAD6Z4rqWMIGVY7vaohMysfm6etdajFvmtqcnNNKzZy3izV9D+1/wDCOeI9KlkhuQMOqltyZ5JwOB2POa8h8XaJ4c8MeJW8S3L39tpLKlotkjMEngAVcs38Ea5zt7kfjXtmt+E9H8SXsF9fJKJ7dWVGjkK5z6464xxXA/Fj4Y3Wq29rNoWn32oTQ+Y2Hu8Rx7iM4jIwxOenHCnvivPxtOpKLlZNrY7cJOKaV2l1PlfxLrdx4k8QXF5ZWJt4EcRI1uuAgxtXp0BA5Gfxrc0q58RaHJZ+IX1i3eWwCNDArCT7RHk7kdVOQQQmQeTkehr23wd+zu/hTF9eahLLNNGUCuy+WAxUklMHkAHjJGa8l+LejXXhm+8iSSKylee7mBSPYiQjaIwgHJLEMST/AHVr52eCrYWm8RV3f5ntxxFKvP2NPZHHeIdZ1XxXqV1Jf6z9ghvZTMYdspUL821VQZJ6EfiPesyzlv8AwcftZtoZN3ywvMpDbyMhwMc4Dcg9OntWR/a2pRSpJFcyCRcskpzuAP8An9ahvpdX1OZYJLma4PJyXLBex5P0rxvrN/fS97ueoqFvcduU6TxH8QZvE0EdlcXNzNBG4CC6IkZFC8Ko7DcWOM8cDJxXKSXiXBVEsQJBlWIbKn3py6TqEriwjtN821m8tVO4gd/8+lVJrW5tJjbXMT200eBsdSrA+4PSs61SpV96WvmbUqcILlidD4Qhhi1mK7LSAQI8uIow43BTt3D+7uwDWj8Sre+vNfl1W5iRWvIkm2IoCxAgcYHTsPpXM6KJzeqVvprbP33jPbr04zzjit258QWaI6Tq9/xJGTtMe4n7hPzH0BIq4TX1f2cu9zKcZKtzR10OXNpF5q7ZN/0XGfzp1zAF6cHBNMkkkfLqu054Ge2aiuPPfBDd+griafMdhCZG35L4zxyKv+XGIFHno4PTj9KzjEwIznHSrMRiChdxI96Jdx2F+5wEI9zzTG2NnJxxUxfAAUHbVWUBRkE4NC1ES2N29lcpcwsPMjYMoYZBNSFHuned5ELOxLMeACefwqkACcg8jtU6SRoyGRdyryyg4zWifR7BbqgjhbYzk8DpjvTXDgZYck5qaS4Q/wCrXaCeATnFMLqxw5J5xUjuKksxi+yknYW3YA705WKLw/A7d6NhXlecepoCoTubOD/CBQ/MTsSRzpdIILnzAoLMGUD72OM/jiqbqBJsAxzVsYYBYxkA4IzgioWhKyLgsezZ7Gne4hImeMsuOT79KcuJOAxGSTjOTikkjXcFLsCeCaYqmPGTwDjjvS8x77ispI8tu1IZXXjt0GBTyNz5UZIHPpUUiuTwflJ7c0KwC/MAX654FRhdxAByfQVKYj08zgdecZpYWRXyYuc9SeAKLgQPDJG+GHvUeWJK8gZycVpSYY7iRgrkM3eqk9s6qCp3A8ZHNNMdxkcuMBVx/tVIcODlRk8Fh396iKBfl3e3FLHIEBQAEY6ntRYBu6SFtqMc96nVWjTe5+ZugJ4PtToY1kYLOwXHRu9JIqK5zc5HsKQbii0STmLaGPLZNMlieFCC4J9uMClhuNmBEu4sep6irU372BwceaD0HpSFqjMyQeCKk3yJyCcE8imtG0agsoB5waN3AJOSfeqdhl2GSDbuVPmBwPXpUjxebGQVCzPyfeqCzJEQy54OTz3p/wBqd3LlsZOeKhp30Cx9wX3hbw3qTbb7w7bXKngiSJG/H1rIf4I/DC7zPL4YjgZxg+U7IB7gA8U7/ha/hGHEmo3JtFEauCwGCG6YPetew+IHg7UlVLTXreQkcLv6fka/PajzHC+7aUfvPqo/Vq2qaf3Hnd9+zX4H1G6ni0jUtRsWUAriVJU/Jhn9a5DXP2ZPENlBJ/ZevWd4gO7EsRjfj0IyK+gY7nTWu2nt7iNwAM7CppbzbdQypasU3LgFSR830rKln2YUZ8qndeav/wAEqeW4aoruNn5Hyhq3wj+JenW0Vq3h3z7dCXD2+2TnHUkHP4VytzomuaUkkNxptzCwOZC8LLgD6jpX2/pFneLaRiW53tjBOAcflir17pcUseJrWKZTwVZM5H6169PjCpGajWhzeabOKWRxs3CVvU+AbxHhuXV85xzznPFMjVmIVGA4J6+navtjUfhT4C1uRpNS8LWDyk5LLH5bH8VxXgvxk+HXhfwLqdgdBt5LdbveHid2kUdgRk54+te9gM+w+Orqik03939fI83FZbUw1N1LppHGaF4evNd0O+ubO5VpLNluZY2IBKcqTnrkZ/WvZdA8DyWngzUNGuiL27v1gJgLplcEghSRww2gevNcL8NfCGpeJNUl03RhECIykq+YUJQn5jzw2CBkHsa96uPCWoaFPpepF+LV4HlVY1xLI0hDbyecfN64+lfpOV4OMqftHHfQ+LzDEvn5E/M8GuvCN5oXi+18P2UjRhJ4pRHPz6bsEYzypFfT/wAMfGGtar4h1fQdTkgljs7a2njMQx5ZYFSpB5/hz+frWD8TPDtmPEuk+NYbxY7uwuIYvKlBaIoxO7gdzkY9x3zS+A4Xj+J13rOml/7P1HTFWZXcvtmWRjgE9BgjHsa9HDYZ4Wo4rZv8LaHn166xNPme6X431PaRKO/1plxd29tCZrq4jijXq7sFUfiariQZyDVbUrKz1ayeyv7SG5iYZ8uUZUntnNem01HTc8rrqyTRPFOgarKyadq1tcFeD5b55zjH51qzazp9nOkFxOA8n3QBnGOTn0GPWvB4fAnifwq9jLc+L4rSNbiPyx5KHc4Xjdjk44Hrge+a8w+Kup+KNM8VYt/Ec9xfTov2x7eXCeYMrhOuBjGRXjYvHzoU+epD8j1MPhY1JqMJo9z1/wDaF8Df2jPaWbXNwtrlTOoCxlvQE985/KvA/jV410TX9YimXT7SZriBHeVpC5jUPwOPunHXHXPtXL+HtBvteikuFhnkaNVBUuoUux+TPIzlto9a5bWtKuY9S8idlWUOUlUuCEYHnJ6AZz+VeBi80xNagoTWj2PWw2X0KdfnT1W4kxhluXtLCBrmWbCx5HIPUgD3/lVSXTdQ02Pz5SsLeaY2iY4cMAcjHpx/KtZ7TSvD81vdC++0XcU0coW3kyqxgtuUsMc/d5Fc/rGoXeo6hNezMxMzmTrwMjgflgV49TlSd9X5dD16TcnaO3mWYtSvCvmxTfvVXBkU4IA9DVPU57m+nFxdSNNPIPnldyS/YdfbFWrKxvpBIJF8uO3iEzlhg4YAjj3yOfekFskx8jAZ2XcOvHpiuZuUUr7G6tfQz0lKN8rENniphNHtKzOWJbBGO31qZbCON9s7YwDuOcGoLiwSQb4ZcbsbV7YqNGVoIYYiokiwgxj3JpIraZ3zMxRRgjHUVPEqJAFARpBwGqBmn6Ty4XjkUk29hkcoRGKL84P8TZ4+lV3jGfusBjJNaD2vljcrdB1J/IVXaQbcOu70Jqk+wXIt39xuKllZWWIiJVwADjufXmoQMEsw4z0FS3FtNDbxTmGZYpR8rMvysR12mqSdnYTtcgbaZAVz15FBRWJK5x39quWIsXtp1mjdrptvlMGAVRnnPqajns4ICEM5LsobGO/pVKOlw5uhCyqAFyDjqRTSS3QnApZI9q5z3xjvxTADjIA/OkPzRIjdST74pdzsNwx1xj61FnYQc5zUnO75OQaLDsWbc5H3sORg5PGDTgCoJchl7n1/GqgkeI5zgfSpEdpEBB47jPX8KmzZJLKyx5LAg4zg1XZ9xzwM9+gzUshDDkfMPWqzE98GmgsTRyqqkAEHOAfWo3dlzx0JIpqAA5LehxUgHnswDIpB24zTS1G9NyWWOJ4YnhyHK/vV689j7VAyMny4O4HHXIq7bJKLdmit9yoQHfBx7Zqve3Sy3DSwwRwgkfIudo468n8ap66krsQvKcBWJqR7keUqxqFzzwec1WCbs5yRUkboOgGT61NkWiQYchQoyOvFDqkEgDp0696aHcHCMFJ6mmtMFUhSTnrk9T60mhD5JVK8Djqai3IyZ79qQscL8oGRzxTXYZAXoOuaB2HLlSQDtzxUsLiN1AYkE/MagVuQu0EdOKeybWHzY/GgCWQxucrlj3z61WkBX8PQdKmWVVbI6UmVfIP596FoMi3BdpKjgdKA69OMHrgUsgGRjpUYHP3sUCufoxr3wx+HniDjV/CGkzE5w32ZVb/vpQD+tcXqH7MXwpuJGlt9NubBiCM290/GfZia9Se5ZDum027IYgYWMMF/75JNQfarHcwlkaAt90S7kz/31ivzyGNxVP4ZP72fWPD0no4o8xvvgQtt4Uj8OeGfE13YzQy+at66hpWXn5GPGV5/SsbQPhR8V9C1aBrnxhZ6lpyt+9Uq0bkdsdia9kaBJ23RXq4HHykH+VSIskaBVlDEdMmk8ZU5ZRnZ37pX+8HRipe7dW8zwzV7349eHdRuRpfhWPULASt5RjmViVzxweaoH46fELRM/wDCT/DfUoUU8uLZwoHfnGK+g0lkcMphGV4BB5pFmlVsS2v7sAENyTn6U4VcK0ozor1Taf5ilGte8aj+aPAtO/ad8L3T7L6znt85ySvQe9cd+0J4o07XLPRJbWKZPPVpl8yIDzIjjDKa+oNR0bwrq6uuraJZXPmDD+dbq2R75FfPP7VmiaRY2PhyXSbVYRCZbZFUEBUAGFHavRy36o8bSlRTi/W62+85MX7b2E1Uaat6Dv2c7y9fWre7TTY4LWe2kt3cIFDFeQQerN65r23x3a3N7pVs8EjL9lvIp3VWI3IMgg46j5s49q+d/gtqOtWt6qW0FvKbv98kLO6BWXjOMYznHPPUjrX0XoOt3GrW7xalYPbXMR2yRSL+RGeo96/fsqtUwkYu9z8gzK8MS5K1ire6deapdalpl/8AZ7m3u4TPApUZhdcBPx6nPtTvBemPpGnafZP5plhkn85jnG7PP1GelXryG+Ov6deW4H2aKKeOcg4I3bCvHf7prShVIQyrxuYsfqTmvSjTSlc4JVZcvL3NPziOg/GqWq2cWrWMlhPJOkcwwWilZG/MUCTAB3c07zCzcGm4qWjRKbXXU8e07Q/E0mty6YdO1RYYlKJLeXjOsiREhWXOQGO1T7V5troh0zxbJZa7q81rNAxihjtMy7VYAn5ievY496+rDx+VeTeIvgqNf8RPrSzW1pG1zGVWBdjRwL94DA+8SSa8TG5bNwSo6u/X/gWPWwuNgpSdV2VjynX9P0LRLKGy8NatHcMVjuLkyu0bOuW2lSeCwyQQBn5uOhrz6FdPtriSO68uVpBlvMX5R6YP4Hmvpjxh8E/Dmr7ZZtcextoLYQIpk5ZtwO5iTz7CvJp/AnhOW11nS/D11fahfWaqXIjYRhBkAkDvn19q8LG5bWjUvZLtr+h6uExtKULXbfX/AIc871SCxv1jh0KwleacNIxC5/iOFUDpgdaox6fBYahFZ6/Bdr/E0MY2vyBt6jqaurJdaP8Avk3LJFkMucMSOD0+v86rardXs0Ntc/b/ALSCoZl5HlHJwh/D09a8GXLF88lr2/4B7MOZrlT07l/UxoZ1W30q2spRC21biSP55cAcgHOCeP8A9VW7bRLRLGeTS7e4u7oJHKjtIqiBCSAW+p24xXFPJPJI9wGfzsks2cHnrWm2uX959ltGud/kxiOMAYCjPTjjHJolWjK8pIr2Uo2SZZngiW3juVXzZjlZElQ4jb19DWdGDGD0LDuAOlah1W/j0htDju3W0kmErxL90uOmfYdqoG3kHm7AFJA7c1x1Jxlbl2/U1hdLUqyl15yAeoGKbI4YYyGzwSastbkxhmI3YxyfeqrxQqxwSwA571mrM0FEkjMVUZH1qswbcQx5PXipmQqBJsGQORiqeZZZGbLEc9qtIY/YudrEsT0A9afLcTvDHbvKzxRAmNSThc9cCokUBSTnn17GlLHAJw3YYq79BOwRRn5ncEELmo1co27qfc1IJAcDb09aa00JQq6Hd2x2oTY90I0pfBYbSBtG0Y4qME5zu4703Bxk9D7UoBIGTVbgPjTewG/Azipynlg4z6dMfjUCOUPXjFSCYbeGI9aBXFKMUbGOP1pmNqgKdvrjvUkTbsgr070xkYdAB9aWw9yzLeTXrCR1BMahQEQKMD2FRzKpPmqg+lQqzRtkucnjFSId/JbC45wKb1dxbDd25ySgGeMAYprxqp+Vt3vinsdnLLwKaGP8OTkd6dwFEkojMSswU9eeKQEBdoRc9zTS3AUjrTTnd8nbtS3HYfz3bI6YFMYZXAB4pVITAY//AK6Nu/5geM96L2EM2qBuIOT0zQRu6/eNB6YPOP0pGLDk8ZpjuI8TDnBxTMfpSmRiee3SnxRPMflXkfrR6hcYGYDg4FTQ28k3zZ47ZOAKjkiKkqRyDg1ZsnTOzyE4GWc80ntoAXNpHboAzMW7ntVbhT8n/wCutUwJcSO4jlmRBxsU/wBPSol0TVrhDNDYSLGDgZGP50K4K5RbZtHzfNnNGwN/F1Ga1YPCurSIZXjSPH95uf0qwnhGdkZ576NT6DmgpJs/SlpICoIDIf8AdNV5JIiMK6/So1vo5MborhSf70TCj7VbFskHJ45r8y95LQ+tlJIpT2NjLLvaCAseDhQD+dMisYoX3ojKMcgsTmuT+Lt9qOjaMl/oFlJ5rP8AvriJxujAH93qQfXtivH7P42eLrdxEdR38jiSBD/WuijltbFQ56c0dFNKcb2Po0ko5jQgMRnGQTipYxc7du4e25T/AErzzw14++0aeNZ1vT78XOCEaONGDR+pXcCOc8frWvbfFrww8hjNzcgjqHs3yvsduRWTwdek2rXsZ6LRo6x3uckeRHJkdA+P5ivKvjp4RXxjo1nGLKSK5t5m8kbl+fK/NjaT0Az+FenaVrljrVo13poMkQOC2CvPccjNcd8WbxLTw+jwRTq8s3lKysFKsVOCD9cCvX4bi/7UoxrLS/6Hk5vJ/UqjpvWx8w41XRdWaOwmmiTTZ9kU+wGZXOcDcP4Tz9elfU3hTUv7W0Cw1iXmW6t0MjFMMT3zx65ryrxP4Me48AaleQWnlXl19nnmDucpsOXIBIBwd34V3PgXUYrbw3Z2huXuSsSsm1CW2EcA4HGOlfv2XUZYapKnLa1z8kx9RYmnGcVqm0dp5vH48U4S9qyhd30n+osdg/vTPtB/AZP54pRFfzf6+9VATyIkx+pzXsXtsjy2nbVmo9yqAs8ijHcnFRJq9mRmOczMRwIlLn9Krx2dnF87RCV/70h3E/nVxJFVfugegqG20UklvqJ9p1G5BEVtHbr3MrBm/IcfrSXFm80DB72WSQg4Bbame2QO3408yD0PvTTKAf5VKgmtQlUlHRHlM9r4qubtdFure/mju5JEnkFvsEUYYbZAw5I56ZPTvXSaX8N7bRbe/lyb+4uLdogrN5SychgGK4zgqOeuM12YkXGT1pGmwCMj/wCtXLHBQV29X5nTLFy0tofL+s/C/UprxdU1BbfTYJJdipFdbzI2TkADJHOOtcZr+l3Ph+4a3uSEbzGQyoPkxnGQBzxg9ea9c8X/AA419fENvKb6FodUumZmhVgY5CCSAv8AdwOvtWL48+H1xoGlJezGW6klkAliabcWCqMEA8kZ3H8RXxuMyupBSkqbST3vf+vwPpMNj4ScVKad+h5la6DHFM02qWVx9juY3aO42lcHJCnb16jp+veqN9oLaSqyOWSaRdwGQQwPTGP69K6i+8da1e2aabqMflRpENu1cNxgKGz9CeOua5XUNRjPyCMkg43FiS3NeHiXSi+Wnr+B7FH2kvekVLfeqK+cEHr/AEpXupUkJX5+OxqGeV5gMH7p7+tQzTsoUwNyTg8d/SuNR5jqSsWjcedHtdiGA5Hao7qVCCU27gAcHin6Vpmo61cpGkZVWfaZFTOOmeO+Mj860PEngm98O3cyXOowTOsKzgD5S2cZG08jBJ+uDW0MJU5HO2iM3Vgpct9TAFxhCJGOWOQB1HanwiaWFyBz0BI61E5BdJHjA+bqDxj0q99piEBkJUKScDPWs5O2ljSxSSRBmEkZyASOmajaQqxwE5/Gm7wH3Ko5546Gmxj58OpVD3PaqQxzgFMtgDsQKhSQ/wCrZjszk8VJMrD5I33Ioz9M1CcE8j8apaahaxqX2mPBa204im23S74SUIDqOCRn34/CqL28sIw3DemasW0srqnmyNIIhiMMThRnkD0p9xIrO7gfKeOegOMU5STfuolX2ZnpyCxOP8aVWHBxzUjRAD5QSxPNRAMGAAO49qEUSq5AxinKxfAOc9hTfs8wIAibJ6YGau2+k6g5ZVtZPMUA7Shz9aQDFhj2MZCDjgUimNVPlkkeh7Vdj0XUnVv9FYc/xEZH4VZtfCGpSyRqzxESHgKST+WKWuwrMyHjLAE7eelKLZtqqVAb+db6eGII2c3epxKI+MqRwc9Dzn9KmGmaNDChm1EFiSBtbdx7gcimky1TnLZM5byHVxuBOTn2qQQxEbuM57114/4RGG8RLiaV4k+9LbwmUH6LIYyfxxVBtS0yC4MtjpybckfvAOR245x+dK1zWOGqy6HNSQ78mIM3fIXinx6bqLqJEs5jGehCHBrpv7f2KY4LKGMHlgeQakufFN3M8fk2ttAkagbET5WI7nPemjSOBqPc57+wNVdlU2bpu6ZwKuL4O1JpdrtGgxksMtgfhVs+INWSY3MVzsfn7qjA/CqbX96+5jdS5c5b5yM/Wne5rHASe7J4/BIXdLc3g8hBy6gY/U1PDoWh2Dbp75ZA33QsgJH4Dn86y2LNgsST703J3Y9B19aWuxtHAQXxM1EXw7Az7oDPnoxB4/Olj1PTLZXig05Cp9QMmsoDB4PakAGSOPajU1WDpLoag16RFaOG3jRCemKiGuX+3iQAHjAFUcHacdaRQccnkUFxw9KO0SwdRvH5M78nscCohNKw3O5JJ5yaZgbcZ6GlUAjB9aTRrGKirJH2XqPi3xLpXw6svF9troe5nsorhlnhVoyxUEj5QDyTjr3qXTPiD4i13wrba9pllDPdSjm2f5MuOoDAnHI9KxnmRvgDYXEqK4i0uPcrjcDhR1A7cV598HfEV5Y28mk29vLccJPEgfKAnIOAeR1qeF8oy7MHWp4ukpWk0nrdfcfM55jsVhIU54edtLvs/vPSfGvxubwTBZx+IvBstwb6Bnf7Pch9jDhkwV54PXivI/8AhYfwevNVN5cW2uaanmCZoDBFIg9gQ2ce2K6D4p6L4n1m/wBJ1G4EcSKDbukTkkByC2RjtgV4T4n0dtH1qXT4diiOMvkjJYfWujHcKYXAVZVMMpQi9Pif63DLuIsVUgo1JJv0/wAj6o0744fBm5hjjn128OAAiXaS7APoBgV12jfFj4RONtj4h0eEnjGVQmvgiWeWRlZm6Y4x6Vat7K6lVZIo97TvsjAbBJPbH414L4dpT0jUl+D/AER6cs3qbySP0Pi8Z+Grry2s9e090b+7OvI9RzXI/GC0t/Ffh600+yugwW/heQwsC2wHkjH1618RtFMLWDcblZFkdN+7CgDsPTBzXX/DvxF4i0fxPYRpfXBieZQY5JCUcZyBgfyHXpXXlfD6w+PpVJzbipJ7f8E5cdmjq4WcVHWz6n1TqukLPoTW6qWmEak+YzMvGCRjP14qx4YsW0rR7e0cruUEnHQZOQBU1ncNNbxyyBQ7KGO3OKl80DGRX7ZGmlLmPyqU3y8rLvngYBwaAwUZ5wapiQeoFO8z3rXYzvfVll5MDKmnxFix3E4HrVQyBRjP5VJBJ3bPT86G9NAirsuduTzUbN6kUm8YABx71BI53Y3ZHbioi22W12Jg5PU0hc4/+vUAkAzyPxpnnEnrVLXQz5SVlRirsFLKcqSOn0rK17QbHxBbm3vC6fKVDI2CAetX2l6YPPvQzEj/AApSippxlqik3Bpxep4dr/wkvr7xHZeH4jALMRMUnLfP5agAEr6jAHf1qzffs0ae9yJtN16VEMgyJogxVM89+Tj6dK9HvyF8caSwz81lcr+qGugecxxlwjN7LyT+FeLDJsFOU5Sjd3PX/tLFQjFQlpY+Y/EXwv8ADXhPWl0zUPFUsm62MvyW+799nAQ8/KOpzmsa38L6Vr9xJNotwLewjchjIgaSNdrHc+CBgYGTn+KvbfH+jeB9ZnS68QyXdsYzlwsRXIwepx6muDXX/AHhxYrDSWuZ7OPZ57OQks5G/qcAY+bGMc59q8HFYHD0KzUnGMfXX5ntYbFV61JOKk5emhqeD/DPhddIvLm7gmeK0Vo4bpW8vbLsLM4U8BeFwTkkkV4r4m1eDU7iKS2RxFGDGskjBpZCDklvzwPpW34l1yfWLu8caube0mlLJCshOFOODzz0rm/sWjx8yXssmG6BQM15OMxcKyVOmrJfiephMHVg+epdt9OxjyTMshKj25qLe7YUNwORW80Oh5LiCZzvx8zf5/lQbmxiDCHTIeTn5uf/AK/5GvMSPTVGb1MaJ1KlWX5gTzWilnc3KnbBIzBclQvarD6oWDhbK3UkjnZyP8aG1a/cFftG0cAAKBiny6lLDyYi6DfuqqIQqMM5Y8D6+lPHhiYqAZoUb0Lc49feoXvbxyd9zIeMfeqPc525bP40cposH3ZZ/sW1jOJ9S2gcDaO/vVgWWhxuN9xK+zqvZvfIHH5VmgfzqQjk8UmjaODh1L/maCihUs5JATnLHDD8e/5VJ/a1lEWlh0qESdAwwMj3GKy1AOBnj3pdo5FFjWOGproan9uSogjhtLeNc52hcimNrWoupDTD24HH0NUPQDvT8DkCqVivYwjsid9QvpCpe4c++eaiM87As0zsRwPmPFIBgjFAHBNOxooxWw3JI5Y8mlPsO1GBwc96cRgg4osW0RsOTwaYRlQalkXAIxUeAFBpMcUP2gHJPahRjJx+dGTke9A6HFA0heq8nGKYANo+tPBO09qaeBwaRaQj+5pv8fPWnOR9KaQS+D60inZMXGeh5xSEckEUoIBI3Z+lIAMkk5oYlFCjoQM9aQYAOeuc0A9aRcHPH1oDRC9Rz65ojIzxSdRgDoaVMgEkEd6HrqCsfWvhp3j+BNjlVMlvZkYcgqSpPUnjHH0rxC01CLR7651HSNUSylhLNJFCn7vaGBbAye2ORj0717X4VgMnwEaGSF4kWxkA3jB24bBx7jn8a8V0W80bSNct9RMUU2kXysk9nOvmFMR8uCc56dBW/DN6dbERva0/uufI5z71KlLe8T3nRL+LxH4etb+58uTzIVl8yMgqT3I9PpXiXxbsba08a3GqvGqJPphEe5uC+3Hyj1qbTNb1Pw1a/wBoaTdyDw9eXWGhiH+pJfPygj5VwCCfwrH8c6yfGEVlbfZPMvIJJgsoO0+WMEKRnng5r7LMK8a9Cz+JWPm8FRlh6rt8LueYT2M8UaPLCQrZAIbOcVvy2KjRNPjs0kWaUvOA0oOcE4YYPGMGtvVPDVnJp8N1byoqrBHHIkbDcJtvPHUZIwSe9Lr/AIc0Ww8C6PrFrPLBqcweNo3ydxVzux2A5xXgRwUqUZuVrJI9iWKjUcUu/wDVzlI4jP5y75GTd5rIikqCe+Sc8HFel+GNAlk8TadbaRFHNYGa3kW4wQYplGe5ycEVN8H9L0rULDVP7YgJksoirtIP9UnJ4Hrwa9V0HTo49AgvILK1SSOc3CMYxvZc+o6NivayzL01Gq3vZ/d0PLzDGtN00ttDs95AwfxIpwkXGMEkVTEwZQwK4Izil8z3r67m0sfMctmXfO4xx+VAnA4x+lUxJjqTzS+ag6mlzbhy2LolFKs53YBIH8qzzMAcluaPtSjoQQKejFZs0/OPXNNaYHrwazhfYzz3xSfbAT9KSiUtdi8ZTjGRTDKR0Jql9qycdKTzicfNTFZFwSEe9OE+DjvVLzSR1pPNOMdaH5hYz9WmKeLtCkz96O5T/wAdU1uy3HlqzZyFBJx1/CuV1uU/8JFoDjj95OPzj/8ArVe1DVhpt7aS3LMLdpV3ADhssBgntya43VVGM5Po/wBEdapOo4R8v1OM8ca7qFrpN9dW8c8apGVl8yJpAV7gE8dCeeg9K+atzMGLMT06mvuz9o3XfgVdfC2ay8A6cLLWUWETnzQCy/uwy43Hq49PWviHXJIZdWvHtmQxfLt2DjoBX5zjcbPGz55q3kfoOV4WGFi4wd/MoEdc88inc89+aDnDdeMU58hnwP4hXGeukCttGCOA1K7ZJ4Aw2KSQYL57NSzDa8i/7Z/nS3NLDWABb607PDE46UkmcuPTFHTf6bQf5UXHZDs8jHTFKCMqOlN5491zTlVmKbVJJ7YpFMUH5TxzmpcfMw9BULHyyVk+VgeQ3BqwWTe+2QH5e3OaUtilKKerIxyQT6elKAMMTSJuAVQrkf7ppyrM4O2B80rMXt6a+0gxnbinHAzg05ba6JH7hgPenC1ue8YBJ7tTSZDxVK3xABwD7U0A4PtVpLK5ZQRHuI/ugnP5VuWvgjxdcxKbXwVqcu8feaCRQfcZAq0mZvG0UcuOMU8/e4z0Pau0t/hR8S7kbY/A5QHoXIB/V/6Vp2/wN+K0xBGj2UA9JHiOP0NCQvr8FqkzzU5wcknPtTNpZQoUk57CvYYP2ePihIQx1DTrMn/nhNsP/jiiuoh+FmoaR4Iv/CurX0E2pXc8SJdAs2wPKgGSeeMmnyc3Uj+0V0ifPYhl3cRP/wB8mpYYSu7fhf8AeYf1r3C2/ZOmwDeeLYh7pbE/zNa9p+yhocfNz4pu3PfZbqv9TU8qtuCzGS2ifPDxptyJIwSefmFVpDEoH71TjIyuTX1Jb/st+B0Cm41TVpj7Sqo/Ra0YP2bPhnAT5lpfzY/v3bDP/fOKLRIePqPoj5GMm5sBX49qP3rTLiMgE8EkAV9lW3wE+FcKg/8ACKpKVH/LS4mb/wBmxWV4++GHw+0fwjf3On+ENOhnWMFJBCC6ncOhPIqUkS8dWfU+UFsrsvjbGuexfrT00y6cF1ZOODgE4rXFp8Sbud10nw9dmME7GjsQF254IJHNTr4W+MV9CbiDStSCLwchYyTnHA4NNQfRGTxtR6Of5GTH4fv3IX978w4xEamj8MX2W+S644Pyhc/pWxH8LPjJd4Mguk3c4e8OB9QDxWjH8AfiTeDF7qFrEOuWuWbNUoPsZSxT6z/E5pfC7JtLRMAeu+bbj9acdEson2zzWSKowC1wp/DrXYWn7NPiFwz3via1iAbgAM2R61p2v7MUcif6Z4tQH+8sQwfXqairH2S5qmiM44hVJcsW2/meu+A7Jo/gxd2kyGJPLmUAsGwp3Y5GRXzfp13ZzWy6I721zLb3DLbkFULoQRkt3PPHBr6a8IaL4l0DwPr/AIa8V2Rs9Tsbi5huLc4bawJyvBI4Oe9fJMgtLPVY5ZfLfe4fnIZQQQRwMdefwqMnxNJY3EOk005LzumaZjh6n1WlGompJP7z23wzoVtrPgKTR5beW2mhny8RwHBU5GfTIIrkR4SvIzqviW5njgtrSSQ7JW+bj5SCTzgD881e8KeKpNCtFN3dKIRIhlbC7imDnOCT6c+1cL8QvFD6jq89zp9zJ9muEaNiu5VcZz0P1Ffa43FUIUozavJaW+W58rhaFaVRxvZPqdFolx4d1bWLnRrBI5f7Rs12JLhB5wIOM0vxQ0y60aO102dEjsHzLCAd/lyk/MFOM4PXHua8w0udba7hlmZljVsvsbDEZ55r13x9NofiXwraa3byXEUiFY4hMOWToWwP51xUKyxWEnspL5aHXWpfV8TD+V/mdh8HdCs7Lw+dYzul1D5nBOQPz+tegKY40CoAFAwAO1eS+CviFpWj6ZaeHtTdorqFRHyvB4+X9MVsXfxa8M2t79ka4dmO3BRcrknpn2r6XC4zB0qEY+0S6fM8DEYevVrSbi31+R6GHGAABx2FAmPBz7Vh2OsxX9rHeWrFophuVumR61INTtwQDOoJbbjd/Fjp9a9S6aTOC2rubBmJBpPOBGetZwuuCMj86cLrI65/GjVIaSuXvMPAB5pvmZbg81S+1Dnmq8126TQ7SArEqcj8qG7DUVuanm4PNDSn1qkZyMZJpPP6iqvZEWuXfOxQJ+cE1RmuNkbSLlgoJwvU+1eQeIPjdfWuoXMGm2kYhC+XH5q4kR++Rnsa4cbmFDBJOq9zrwuBq4qTVJXPbxOR1ORR5oOfauB+HHjpPF2m+VcOft8AzN8u1SCeMetdosnqfxrahiKeIgqlN6Mzq4eVGThUWqKGvSbda0Bxn/j6lAx7xmr2oXFhdf6HcXyxyxnzQqy7X4H1965Tx74ls/D8+jXdwxYxXRfb0ypRgcfnTb+7j1rT5dZWdJ7e3jkdmOAsR9COpwO3rXDVxCg5xWr3+VjphQ5owey6feebfEzxQbp5NGt4VRAys7Mu2Rjkt8w/EfpXB6lpd5pCr9uh2/aYg8eDnIyPyrVEdjqV25uJhHlkj+XBIJbqM9R2/Ktv4i2CiDSUcsSLYr8g6sAK+BxMp15utLqfZ4OSw0FTgcC06jdtRiGAxTZrrl/3ZGSCMmpTpV9KcQW00nGflQ8e3SprXwt4ivZdkGlTMenzDHX61yWdzveIm+pQlvJGZmCKu5twBzkVJbXDXl8EmIQTyDlRnGTXQ2/wt8YTswazjix/z0lH9M1o2Hwm10SR3U93axiNg7Ddk8YNWoyvqS6890zlvEds2mapLaRSEqMHJHNZRmn3czN6HtxXrVx8OJ/E979r+2qFluEgEe3kE981pN8F9OgmeCC1u5gOEd1C5P50mrCVSUup48l4NwzCrehOenpXZfDG6tJfF1grWSo3mEAquRyD6126fBsKSDZOo7AuvWtPw/8ADaDRtSj1N7f5oCGU+bnaeh4pR3E22tWcJ4+az0/xLdtPld7A/KgPauYk1W1Vinkux6f54r6Lfwzo9xM1/daVYSyysSzzLuY0+Twxo8ttLBFp+mQ+YhTctuoYZ75rqWFnNXuefPGwhLlsfNUeqiNmb7M05xxgkD9Kmt7rXLo/6HoUkncbIXfP5V7vd/DmyEMP9j3MdtLGvlsRH/rFJ+YNj2rqtO00W0CW63EhIABKwY3cewoWDktJMTx6Xwo+a4LPx/KQbfwdesCflP8AZz8fiRWhF4a+LNwf9H8NXMWef9Usf8zX0o2nuiFz9s6cnbj+lTwaRdyoJFguSp6EyBc/matYaFr8xDxlV6RgfONr8Ovi5euDPaTwruGd9yi/oDX19ZWz29rbW8g+dIIw3fBCjNca9gYpdk1tKD6NKef1r2WD4b+Nru0t72z8KarNbvChWSO1dlOR2IGDWdaiqcU4s0w+JlVk1PSxzCIA2cU4LzxzXZ6V8IPiTqt2bCw8F6vJOOqfZWBH1yBiuttP2WvjhdhfK8C3Cj/prdW8f/oTiudO51cyex5Lg5HbFcb4rX/iaZLcebaf+jkr6ntf2PPjPPzNo1jbZ6+bfxHH/fJNePfGz4LeIfhn4v0zRPF17p9u+pfZplnikeVIk89VJbC54x0ANXBBe25mMOAvFSquF6YzXrXgb4HeHvHerf2Np/xU0qO9JwkMlpMhl/3CwXP0611viz9kTxF4cmtLbTtYbVpbnO5be0I2AY7lves7kVK0KUeaex88beetDL8px1NfV/gv9ik39u1x4w1u6sWJGyKFUZsepJyBVrx7+x14X0HQpNV0jxTcq9uNzi9KhXA7AqODRo9QdZKn7Rp2PkONDjB61x3xWYL4SvFPGQo5/wB4V9n+CPhZ8BZLUSeIn1Ka6UAtGtwVGfTGK+f/ANszRfAuj6IIvBOjz2EEifP50pcv864PPSiDjPW5zUcyo15qEL3Z4Z4aJOi2StqLKPIX5Qo9OlabQWzqVN9cuDxgdP0Fc7aTSt4Wso7a42t5aB8HBxTdIu0stQUTXRSN1IIJyCa6Y4ulKyg013R2Usnq1KMq0nZp6K2p0v2a1A2D7W2P9phS/ZLMAlrOVvdnP9TWfe6kr8JdohB4YN1FNuNcW0sHmLpOVGcE10KpHZHl1sLOEHUkza0/S7KWUyHTYyoxncAa2YkhjbbFY26nHYKMfpXm2n/EC7tW8uSGN4s8qqkED612MWt2t9aRXdq8hWQY4jbI9R0r4rP3iJ1XUqfB0/rue3w/iMJXp+zov3+t/wCtjn/gzrl14i8Daze6pfT3l1cu8kktxJ5kjEqM7m7nOa+UvE37m+8ljsCuwPy84DmvpD9mm6Fz4Q1u3KKDbsykgYzxXzp40E767cKiM22eYcD/AGzXfg0qWY4iEVZXR111KWEpyk7vW4+C/R9MurZJMkQlsY5ABHWsWXV5r2AQTMAEIKKBx0x/QVYsWuppLtrlCC1q4BK4BxishPkHT7pzXu1K0pdTy404xWqJ0lVSA3Cj+dWm1GcW6xea5jVsgEnAHoBWe7GRc8DnqetPjdlj2kkr6H1rFO2xbSZffVpJZ5LprePfMCNzZ+Q+oqD7VJIfNlZiB3HvTNgliSFt25SST14qxbC3ggniljEhlULGxJ+U5zWifM9WLlstEdlpHxZ1nTbdbULG1uiFETbjbxgYP1xWZdeLNQ1O6HlyzbZHEnlo5++O/wBa5WcsF+7gf0q94X8Sah4U8QWHiXTPK+1abcx3UPmxh03owIyp4IyOhrapmGJlHllJu2xhTwOGjPm5bX3PePh7qN8unGPW5pkuJ3LQpPwxUDkjPOPrity+8XaPp12tpdXSqzAHcGBAznrzkdK82+Ln7RnjT4ueLx4y8RLYWt8LVbZV061S2jVQBjCLx+PXmvL7jU7m5leWaVmkfJJY17eH4iqU8NCEoe8t9TzMRkdOpXcoT9zofT1h4m0K/vYLGHU4Fa4mWFWkcKoYkDknoORz6V3Hxk+H2r/BnVrTR/E+q6Rc3E9sL7/QLwXCpFz94gcHivitLudFWTzTuHI5rX/4S7XEcXM128zvD5ZMrFjjp3qHxFiZ1oy0UFuur+Y4ZLhqdGUNXN7O+x9G2WpQXMfyXcUx3c+Wcge1WPtKj1P4V83eF/FV/Y37i3uPKlmGFd2+SM5GWOfYH867u7+MkcMCrHpZLLw0nmA7/cDbxXt0M9oVKfNUdjya2T14T5aaujU8c/FO58N6k+l2NoDIEBLyfw59PWvFNTvm1C6lvJm3SzOXbHcmtrXNX0fxBeyalfSXKXDqPlUKAxrPFppQC7YJpARnmX/61fMY/E1cbVcnL3VsfQYHDQwkEkve6j/DuuaxoV7He6bI0bIeSDwR6Gvofwlqmp6pEuo6lBNBLJAhZMgqcFhuA9+teS/DzVfh1pvi2xv/AB74b1K70SIYubfS7sQTtgHDBnDLnOM5Har2s/FnU21K7fQIRaWLsyWsUoDvHDk7VZgACQMZOBW2WY+OCnKE27b7af8ADmePwUsUlKKV/wATr/GfhG78VvHqTNLcW6s3lqsgVVIYjPH061Dpvg7VLfTJNKhLrbTnMsRdiH+vFdr8MZze/DrT7+4CtJN5rMenJlbNbokt1ByIhk54cVhOUq1SVVS3N6cI06cabV7Hm2n/AA6igGF0y2yRjcY8ke/JrTtvDbajP9nJGbZCvzAcjOPQ13KXduAAXjwD27Vz1xf3Ol6tcNZJHJuB++DxzmuepCNNJs2UnJ7EI8BRlg5J+cZI5xn8qtReCLSNwShDd+v+NVpvGOuJgfZLU49z/jVWTx7rq8/2dan/AIE3+NZOdHe5p79jrIPCdmgDNEMj1xRJo1nCsyCEBgvGO+RXGy/E3XyfJGlWoOM8SNVc/ELWsky6ZAR6Bz/OsqlWGigi4Jte8zW8Jwg6bA23kaiv8hivQZtPt2WFmUA8kc4ya8Zs/GF7okP2O20tZ1Sdbjc0m05AHH6Vrn40amcRS+FoGKDr9pI/9lqXKNylsekTW1qJD8qjj7vGPzrOvYLZLVypj3Htx69q4Ob4uXkpY/8ACMxDPTFx/wDY1HZfEWe9uIdPk0cRrO4Tf52duT9KalFsOh6Dd28NvFErFclA3PXkVArJs+9k+1TyPNOkbb0AC7Rlcnj8aesMuBmVfwT/AOvXr0ruKPn6ukncrpvmCxQo7P7If8K39PhjtrYGaGTzGOWLRkYpmjNFBv8AOm2MxyDtHSqWr6tBas1qbmWdJCHVVA3Agj9K5cVObbjbQ7cJGnBKd9WdAbnzVwkEp9TtA/maeZ5SAEtZQvf7n/xVYf8AbG9S0cMivKvOZAdn14rmdX1S7I+x2t1Mq5wzB+v0rjdJxjzy0PUof7TV9lS17vojqNW8Q2K3EcRid3jcbgrKevbg1+v/AML2R/hz4adOFbS7Ygf9sxX4p6Rp6lkVw7u0gIy3P41+tU3xBt/B3wU8OwafeCPU7rR7ZLfHPl/u1yxrz45lRqOVNPSJ0ZhgqeXJVm91r8j0jxp4vsvBWlNql1avOScKiDH4lugFcr4D+L1j4s1KSG6uLW3V+IYVcN07lq800T4o6pqHg648OeObeXUrWVWga7VDvYE55PQ//Wr5y134iw+GtQubTwJbCzRZWC3DkvJtzxgnpXLWnXxE1LCS26f59TyMNjo4mpywXurd9v8AM/SGKaKeMSRMGU9CK+Iv25RpqfF3wTJrK7rHyLf7QpUnMYuxuGByePSvLdP+NnxN065Fxa+NNTVgc/64kfl0rlvjD8R/FnjHxF4e17xTftqMkEMZijO3dtSYEjp3IzzXppyjTalu09u9j0aaU5pS2uj6f8XeFPBUfjDwR4h+GmlG0huNSMMzRwyRcgKy5Dj0Dc17H48/aC8L+CdWXRGX7VcqoMhQhtgIzzXz38QvjvpFvo2hHwtHE1yrySXFsycQo0ZRlOOjcnkciuZ8J6x8OfFwuJfEOkXsepcsDHOSrD27149GtVpUuecXZ9v+CXnVGUZOOFd0tXa1/l/Vz6h8GftGeH/FWuQ6ItsUkuZNkbKcAH3ya6H40Pp48Kbr28EWJB5cef8AWN2GO9fOHgj4beFfFVwmt6NZ6xaWthPiaeCcBiw5x8w4r1PxL4YttQtluLPW55EgTCR3km589OCeP0rmxebU8LBwqpty6PR/h0PDbrYjDSjH3vwaPH7S1hu72W1igWK5kJww5wO1eDftj6FeaDoEK3N15wdcqx/3xX1alnJ4ZtGv9S0zEkp+UoM5HTrXzL+2zdQ3nhKwlTJYglvX761nleIeIrKSenY83BqdLFxi0fM+mxf8SKxdLbIKjcdo5p0mFu4Atmu0Hn5Vz/OrOiPs8P27Ku4CLofrimTgi5t245JyK6cmnKUKkWtpP5n6zdcsbdi/5MjwhlgRF92AqHW5xBpJiIBMmAo3/wD1qryTTLexwxkkSNtI7GtG+0salpxVNqvGcgsep9DX0lJ8ysj43PqU6FKbj1VziP3nog/4F/8AWrvvC0VyNEjchArSNjr0rmtD8PT6xdNEZkRIj85zk49hXpMFhFb2aWUK7Y41CqPpXz2fV4Tp/V477+h5fCGDqwqvGTVo2svM+cPhv4puvD3gbxHHYSMst6ypuXggMvb0rG0vwbqOr2bXaxySSPJjJ5Jas3RNSi0fwpKbjJe7cBI8ckKCM/nXq/w38e6Ze2SaDfwJbzysZIZQAPmxyBXbjZSoValWir3Z9ZgqVOtGMKrOF1nwpe2XhSe+u4GVgDGocYPp8tcLonhG31ScW/2wmXG5lUYAHua9M+KXxHvdX0+70i0lh+zRuqI0QG/jIYN9T39veuR8A2crtLKs6hpY2QIR8xJqqFSfsnKe4Y2lRlXUKWyMy3+H+oapa3smlQCRrGQoU8wbmwAeB361zCWs6O0LRsJFOCrDGOcV9SfCT4Y+I7Vlm1FI1tjveYM/zhgcYIHc8V418avC7+FPFsjpf+bJebpjHsI8sbuAD3FXSxMZ1HC5nicvlSoqso2OIAjgmQwuXlB3Ng4AweQc9aq6lK73svIBZySFGBUgaNI1eQPIxBJVhxvJ9q9Z8B+BfBk+iW2o+IYvMv7yYqgklKKFB+9j0/CtatVUo8zVznoUHXlyp2PIL+KS2fyJFKOACQffmkitSxy2CGAwTxXs/iD4F6lqlzd6roF3aygnctupzgY7GvKNU0y80i8ew1OB4ZoWxgjFEK0Z7PUxrUJ0nqtChex7JV5zhFzge1MV+hz2x0q1cKziLZHuygzVaZFU8OAT2BzXRJXZzU37quBcnqTx0qeVswwkddpB/OoLe0uruZYLaFpJG6KO9bkfhbWpoI4/7Om3oW3ALyATVwhKS0RNSUYtXMNXEbbyOD1GaluLgzFY1B246Cumg+Ht7Km64gvBxkhYskH8arzeCL6GQGMOBv8AKG8BTu6YrR0qkVsCq027JmclzEIwnljeQAzYzwP5U77RGpxk1qw+BNba8awaMJKiCRt7gYXtzWlD8KfEMoDG2AyAfmlIx+lVGnWlsiXVpR3ZzQlj5UuCQOeabJLF5Zw65x2bmupn+E+vwRmVo4AFBY/OxPFZms+A73QLRLy4khcSY4XPGRx1onCrCLckCqU3Kyep9B/BULJ8NdNjkAZf33Xofnauk+zhLoSh18vYVaLaMZ9c1x3wkv0074a2Du3CtMufQ7mwPzNdHpOsHVZyyBQnlB8d8knH6V0UbNamM5pysjXjVR0QDPtXLa6ANVnGMnJHGK6xAAc5/GuV1zA1m43E8n1PoKnFq0CqV3K5jzpnqnPrxWdMnHAP6VqygdcOfxNZ869eGI+prymdJi3Py3KYyOCKawJDAknIPT/9VTXgxcRHnvUZGeAPXrS1LVupUnbfITkjKj+VUHDfaD7ir86gSMP9lf5VRY4uSP8AZpbMBcnB9an0xsatZZ/57r/Oq7c8YxUmnsTqVoeMiZf5003cmx6/qEkpkWESFUVQyhTjJPemXNxNsRLq5G1DswGwS3Xn8MUzWLhY4knwuFQJgdScmsC/1OS7jDTEIIeSewzgVtecrq+h4GIlBVXSjFyqN6I6OPWLmMrbm5RCvC5GS31NQPrV20s8s1mBG67RheQfr+dYAEhutk8mGVyrEngEda7PTbKC7gxMgkBPztuxtWqdadNpN3OXC06uMnKEfccf6sytcaram2jEEyGZ12uQfu1VRrWJfNnnjGOm5gOaqyaQod9suAGO3jt2rK1LTizrHI+CpyCO9cmPjPGUpQpS1PcynOllklHFUrR6yX6o7iwvdMt4jOL6BpTzgOMj2r7y8IXkfiXwh4NhuJ45Lg2EUYRxlWVQOtfmZLpM0SK8R3gDPHUV+kPgG/07/hWvgi3sI4hqUumQqzS/IoXb1B6k5GK+ShgJ07wim5X37evkd3EeLp4qlGrTmnF9D1jUdKuLuGPSRou2yVo4na1IHzEjlR68187ftM/DeHwB8QpE0rTHttJvbeKW2OCVLbQHGf724En619S/ArQdZvLO48ZeLC6pJIRZo5wvlrxvAAHGQcHFeJftC/Hm08ZXl94OTSrKfRLefy45yhM+5TjzEbIxz2x0617eX0a+F5vbWbf9XPNynB+wo8zVrnzSFG8Z/Oq3xN0/QrjVfDuneHruSa+u7JUuS5+WJ3kIVB7gck+prs/EXhrw7o9hY3em+KYtRuLyHzXtooSDbknhXJ4zj06V5D4+nmsNVt7mJ2R0g3Kw4IIJ5r2PjV0eqvcep9R/Fr4Bz/CX4f2Osahdxz31/qC28h7qvlu2F9sryfpWZ+zNbwXHxe0OG6UNG0pyrDIb5TxWF4y+NfxC+IPhuy8L+KtWjvLOxkWaI/Z0WQsFKgs4AJ4Y1H8H9cfw78RtA1SNHcxXsQKIOSCcY/Ws1D2dO0ncqdT2k7pW9D9Er3wJ4auI2FvYLZOxLb7U+USx7kDg/iK5jR/hjZzX51DxFPLeTQyZjjJ2oB0GQOvAH613S6jIwLGwnK8bSoB3DGaz7fxjoM2sjQ5JJLa+YZWOeIpv/wB0ng/hXLVoYbFWnUWvRmMsM+dOPzXf1MXxbp9iunzZRNsanarIDjHpjmvzu/bR1jTdS8OLDZWElu9qSsgZSMnzF5Ffpdr9tbtH5ssG7Ixu9K/Pz/go/b6RofhC2v4YEhDwlpGUdT5qD+teo8voVaarxjacVpY+XpS+r5wqc9n5v9T4hsNd1VbFbVZsIBtACjoaraNrGtX/AIoh00yJJDEDksvIG3PX1rjbTx3pEGFe4YAjspqz4b8XaY3isTR3TRxSggMwx82MCvDo0pUG3bTc/QK2LdKHNTd2j2KFhBfpPcpuiJ2E/wDPM9jXSRWyoWT70bAED61ylnqNlcRkT3sG7kktIPmFW4fFAVfslvcWkrQjb5jSg7h1HT2r0cLiuWbU/heqf5p/oeJmWIWLpKttLZre66NfqdRp9vb2spkhtkTeMMVGK0EuYJn2R3MZYcYDAkVxUmvXF+otCY0B5cxyfeHoPSmLAqHcqbfRhxXFmeHoYmfNHSXc58BmE8P7ij7vnoeb+FfhPPfTg6uhS2jVBHk/My46Y7V6RaeB9AtbNdJsdLRwzfKpG5i3971z9K2YSY0Dg4DDg11Xw10mW71eTVZ4mEcHELbeC56/pXt06UXLkWx3TnLl5meTal+yzqHiDUVGjmHTFuGzcSSjcAOvA65zXR+H/wBjjXtNvIr+58VwTvHzhYSoIB4H5V9SadZlRv2BQeeRWR8SvHOk/DXwfe+LNakLxWigRxA4M0h4VB9TSq0aW1tB06tRNNPU8l8YXWo/D6CPzNIWOWcFPNRcoze7evH1rwvxFZaf4q1uPXNesEuZoQVjRidignOSO/41va78RfFPxLht9R8QeVDG+6WG1jGI4UJ4HqxwOprE8yJAwTB54JOK5KGBpYe8lq33O3FZnXxSUJOyXY5/xZoEOv2QsNNhtrN0bcreUOv4Cu/034S3Wq2el30F1AYVtIY5BuHDAYOKZb6Z5UHmOuGIzyOM1t+ELtINUgsbh5UjkBELopZFYt/FjpyetceNh7Onej0OjB1HUqr2rvdWNvTfD82mSy2egxySrbR5d9o5x1xjrXDfETQNM1qzt5tR0CAXPmOxd4/nJwMjpnHSvoPw7oeraVDe3WqSW6xEqE28naDySfy4rzL9oC+gXTrT+wpLNrkzEBnkCLs2nccj3xXnZXWU8ZG+p7Oa4NQwE5J2dj5g0q00qCwnkntIi8Fy0e/AYD5jhcH8a7PSdN8L6kVNvp6OCvUBj+mfauB1rSL7S0eZde012kkMjxxS7+c55496t6S93Z2VnLa+JtMtGZSzqQS2cn72B+lfbQrJSs4n526Umr31PTYNH0eylDW9kqPjr5fTj1z9ayNf8Q23h2+Z544mWS2U4BbJOccZri77xddQStGNdtrkkAu0MRUE44wTXN61qt1qmLi7v3lkA+UHHH61VTHRiuWmiYYOdSSlNnoNx8SEgkUmCKRXT5QFOQx/vVB/wkuk6prFqyrGLV3HnIYAFDgHBry9LmZ3+zTZO7A3A5OK6Cebw7b2rLpw1IXAUAyF1Cnn0ArlWLnLWTVjsrYakrezud74cudKvvEss0lxG3luUELr82wdGY5+nrXV+IvFGiafDJDcX7wSPExjkUEYIGeD0J6V4lpWqWVoXebTpZSRj/XMuTnqSPw4qbU9YstQtpojpcaeYMK7zO7IfUZOK6aePjTjZ2OeWGcpaHV/8LiD+HZbSSBp9SwYt+3CsDkbvauT1PxlqmvaelhqEcJEIAV1XDcH1rN0W4/s9JW+zW8zvxmaMNgewNa+gaZcyutza+XIAxd4zET36VxY3HxfvzlaPodmGwMpy5KcbyPTvA+oZ+HFrbKG8xLh3X0bDHgVv6RrC2SmOQPEWlRjhSTtB3MPxJ/LNcpol4+i2NvHc6XILeK4edFKEK27kjJ7ZrY0TXhf3Ulwlr96UxMCSS24cCssDmWGxD5Kcry9DkzLJ8wwNZ15xSh3uj0q2uYJQwinRsYzgjiuX1x8a7IQ4O5Ac/lWRp3hjVbKK9hjmicTzRTxktjO2RXAPp0xWb4+sLi61C0KRMwEQDBTwOBXdi21RvJWfY1w7jOpyp6d9vwNm4kCjD3Cj6//AK6zbi8tQMG9h+mVrBi0kLGNluQ/rgU4WMqJgQHOPpXgSxE38MGevHC0/tVESXt5a+bGftKsFJzt5x+VQS6hag8ysQPY/wCFVZrCVJkZ92W4HzcUjWEhJw68+9R7au9oF+ww8d5kcmoQbztDkEDBUEZ4qlPqEYuA3luQy8VY+xuz4D+/AJqvLaYmETE9M9AKrmrvdJByYZbNjDfAgYi6/Sp9OmlfUrXbGBiVOn1qP7IByHIx7ip7SIx3lu6swPnJzn3FXBVuboTL6uk7JnbeLPEyabdnTpLdnyiyBgcY6jH6VgJ4s3EGOJ0PqCK9NtfCfh7XpZ59WtjJKjhFIz93aD29yauR/C/wXHJujt5EbHHzt/Wtp+2jJ8rVjgWBwc5qtOL511TaPJl8XwKxEkUrtzks+STnkk1q2vxJsrWHyJLaY/RhjFein4UeBncySQuSSSczGl/4VN4EwQUI9f39Y1Pb1NG0XSy/L6UueMHd76v/ADPPD8U9IjAU2s2TyBkVWvPH2m3UodbeQAAAgkV6Q/wd8AzE+Yjkdv39L/wprwK+Nnm8/wDTftUwjWpu8WjStgcvxEeWpF29f+CebQePNOiYhoJCDzX1Xo/jDxDNoHh+aHXdQRbSyiFoouHHkKRnCYPy/hXjsnwS8ESkHNwuBj5Zutep2dpDp+nWVjASIre3SJcnnAA61tQhNTcp9TGWEwtCKVCL+ep3X/C5Pis9t9jPxF8R+Tt2bBqUwG3pjhulcjNNLcSmSWR3djlizEk1Gu0EY+mafgZyB+OK61FBfoIGYcBjjtzXA/EgN9pRmbgW7ZJPfmu/ABOcf1riviDCsj5IBIt2IJ9eaduwrnZQghFxyCB/KrVrdXFpMJrWd4ZFOQ6MVYH6ioIP9UmDkFBTson+sYAepNJruM6O0+IHjazJNp4u1iHJ58u+lGfyam3njbxbqEsc194m1S4kiOY2lu5GK+4JPFc7Hc20nCSqcHHBzU6kY6cUuSNgu+h0Mvj/AMbXCmK48W6xIh4Ia+lIP4Zry7483l7q3ge/Gp3c12oVRieQyADePWuxGQeCfrXHfGGMyeA9UZRkpFu/JgaitdUpJPoy6EIuvGUlrdHyn/Z2ltFM/wDZ9s7LFIF3RDg7TyP51a0a30RPCWnRrpsH9prNIZJjCMuh6At3xioSWNtMwUn923HPoa6Sw8M7Ph3pvih7okyz+V5OOBndzn8K+PpTrSozSdz6+rToKtBtWfQyEWEFg8cY+i1znimSVr210+xm8gTRuHK/xA8Y/SujKAygsDjHGBXMeMLe9a/tGsFlaUIxJVclQDycfQ1GVu+KimxZlFfVpaHpHgrxVp39heGNO1jTbMTaC99CHt4gss8cjEq0hB+bDBgCegrXk8XJMuRcSrzwFGBiuF+Ffgm61jxELGTUDHLcJ5xLjJHX09a9ef4BahHGJD4ghbdzjyT/AI19HXqV6dTlpxTX9eZ8vLLcDj6alWqST8nb9DfVgVWMNknpxXu/gTR/7N0y1hKDc8e9vr3NeKeHIVvtWsrVVIMkw4xnODn+lfSFhAIb0wAYWGBVA/KvbpT5It9znqK9kXmCxr64x0rxv9p7wjq3xC+GM+k6DGZryyuY71YtwUuq5DAZ4zgk/hXsbk7Ayr/smsDxUY49IuYy43SQyZOegCk1zVG3ua01ZnxdDa+VDHblGQRRqrZ9AOlSXJiBMcSBgDk4XHHb61YuommmMYOFZjyOtQSRBMIzNxycg/ritG7kLsO/tXUJESwhTO3A9MCtIQT4RvNMbIOApxiuy+HHwysdZ0TUvFfiC9ls7G1Qi1REO+6mK5VEz+FcfPdRxxNHIwLIxUHPJ964as1flPvOHsvoqPtams/yJLPx54v0pb7Tl1KaeG5ieHbM5YLkcMM9CDivEPHEfjOZ45fEN5Nd28ZKxSbsque2B06V7AZ7bzS0pGSRt9xUWvaRaaxpVxproCJIyF/3u1c9PkpSbirM9XNsmjmNJ2k1Jbdvmj53eICIu0xCjjHU/lU8FjLJF5kTblUcr0I/CuxX4Z+Iri3CWWhTSuq72VCGO3PXitG68CjR9Ilvb0mCeKAlopAV5+tdEq6ik+5+dfUJ3cXujzg2ydSQBTLi1EUSSom4PnBHSvU/C+g6fL8ObrVDb28tzKJiHIBZADt/oT+Ncl/Z9tPZQRuDEEUjk/Lj1r2MVhJYGnTlJp86vtseNha0cVOcUn7jtvucg6JvSRFdWxg5HQ1atbW8uYfNeGVlyQpUdcV1beEt0kKQzid5MLtiG4gn09c+1W9T8KPpnhOe4nFxBcQSr5cRUrnP3sjtwCfwry51lHS56Sw8ppyS0Rx62N0PkW1mIP8AsmkFq7MRIqrjg7uMV0eleHr4G0l82X9/GZWxkjB6D/GneItAkEKsYVSSI4xGMBgeenrU+0Sdmw+qS5OdI5xLZS5j86ME85zwa63wr410vw1bPBqcV0zwLmE2wUrNy52OSeBlh0z0rAm0620+AS6haTq2RtTpv/GtzTvA9p4ito72zeS1Eh8srIScH2I61SrKk7sn6tKastzPh8U+J/EMsem6XbyXMjsdkMak7c/p+Nd74V0bxP4YsrmTxJYfZnkcSox5ycdMjI6E11nwTsLHwvZ3GovpwkkRvL8103ceuPrXocTXfii4H2pvMglX/VtENoz29q4KdWjga3NQprTqerUwVbMsMo4mq/Q8rt/Eeoy6vawSLCsM6NgoQcFQTjOevFX9UkjN5bvOwQGEdT3xWx418F6doiNfWMawvADMw6fKPlPH0b9K4nV5G1K3tWSITbBtIzwSB1r2546ONp3tZ9j5/wDs6rg6zV7x7mhPe6VFkNeJn03YrMudb0RAd1whx1Oc4/LNZiaRf35c2lvEhHDyEkgew9T/ACqlrHhqW2s3hkmj3OoTKr3PvXFLQ640+Zjbrxdpks4FvbvIIjyykZx9OtO/4Sa3mQPDC5xwcjBrn7HwddRS+fcTxlQ275Tzx2qy2saXbzNDe27lM8NGeR9ahT5nZG8qCjG7LLazKZGaK26joTVK41O5Mu4qqsMhRzV3zbScmSNkETcRyue3oB61v6F8MLi9sLrXrrWybRCSY4CN8a9s/WnJqKvJkU6bm7RVzjzc6pNgK5P+6prU0vQNcmVNVuIp1tYZFZpGTA4OeO5qxo/h7WH8QwPFPfPpTS7XMi87cHmvorQodAvZU8PW9tLPYvBsmCDJQkdMgHoAM+pPtXLWxMaTSWrO3D4KVW/MrHjt3rEN/rltcJ4luNL02dQhdJGTLdzj+prtx4OumRLnSfiXqF/buMh7e5SUDPY46H61yPjLwTHL4hmh0nT7uO0gcxxLOm0gA9SBnAPP5VreDvhlrkd+kllcXEEkjbHVDgZ681jPGxT52/kdUMulZwir+Ztx+GfE6MRH441XAH8UakYqRtE8aqCYvH9yOOj2qmursJJFjMMkZmlh3RSOjDBYcE9fxq4sTTMsHlvH5hCGRtuFzxk89BXfFxlDnT0POcZqp7NrW9jyPUNf8W2NtO2oeIppk3MsOxQm7H8TY/lWZpXjXxhYRxKNX/d3JPlysnmIGzyDnpXUzaXY341LQZWQ6jpztBKpyMc8MM+oriPEPh6+0rUYLXJRG+aNSflJA61xqu5S0Z6X1SMYNSj6+pZ8ZfE3xdpttPpr+JLWRZYyvn29ntKMR0BPf3FcLpvxQ+IH2iKzfxdq7sxCjDD/AAp9zoWsahc3d3cFUhIIDMBnAIBx/jVEaBJshnt5W8t9xDqMMu08g/gQfyrqjU6NnDUw97NI9Bh1T4q6xcRxeHviS0buuRDdMqMT7cc1qHSP2mIx+68YRSD/AK6Rf1FcVe6I76JFe2N6wltlGFf75wSchhz78gV758NdfbxH4Wt57+VGu4AIJnPG8gDDfiCP1q4Tb0TMalJQ1aPN2tP2ooT8muQy8f8APSD/ABrV0mT4nppeqn4hzI1yluTaEFDgYbP3fevTtY1rQtBgefUbuIbF3bFOXb2CjkmuUvry71G0udRuobeGGa2JghjcO6Lz/rGBxuPoOB6mtqbm5as55qNtjyvSPib8ftYF42j31rcR6c22b9yo2DsSCOnvXLeK/jd8U7ppNI1PWEhmhbZJ9nQIc9xkV6h4u0m70vRtT8a6A/k3djdNb3Uf8Nzasi5Qj1U4IP1r5teWa91aSRkO+eQsAT6n1P8AOmua7uwajbY6DRviP470G8XVrHX73eGyfMkZ0b2IPFep6B+0L8ZNeST+xtEs7/7PjzNkGSufxry/xj4W8QeD7LT7HXbSBUvojd209vcJNHKmccMhIyMdPeu//ZatbqbxRqV2JjHaxWoWUbsBiW4/rQ5NRugUE5ao6s/G347x8y+BbY/WMj/2asbxH8ePiZrOl3Wh6j4R04CdDHKEY748+26vpBbaJgPnOO2Gryf4xeHzob/8JRp9uvkXyCzvwB0ywKOfxGPxrNuck4v8i1yRakk/v/4B5M0M0umNLFp135jxkYVcjJX/ABrQsNd1A+B9O8J3Oh3sRs52mkmPzBuGAAHb736V7t8ONPR/B2nSDd80eef941vtoMM29JC2G9h/hXlQy1U4ShB/EenLH884zlHVHy55kaziKSGdXYZUNE2T9OKr6hDdC/tri1W7AWOWOR0jYbQwxzxznnivq0+H7HCl7WGQgdWiUn+VRjw5pxDFrW3PsYV/wrGllKoVFUhLVG9TNfaw5Kkbo+fvAuoaZ4f+IMWrz31wtlc2qB2aBwYpFTaVIAPBIzxnrXuH/CzfBUkKxnxMyFR/FFIP5rWgfDWjKnmyWVkAB94wKMfpXMaj4j+FenXT2F9q2kCYcMojDbfqRwK9RRrPVu55jdHZJpG38LiLjxbp6PGM+Yx+nFfSEEW3UnkIHzRgfWvF/BWk6Umtw6rp9w1xcW90RcLCVEcJY42Yxk4zjNe3RsqXYzkMUHGM969DWKs+hvmuVVcqrKnUad1dNerX6akJ4aRPRsiuL+IM8tv4d1a9bGz7JJGmOoOB/Ouzv/3dw7cAbPX3rmvHGkrq3g7U7NGLObdipU/xAZ/pWcmecj5Bm+RiFXkkEGpSG6N3/nUFzLJ5oAT7h5Hf6U1rrbG+QwbHHpWl9Apwc6iiurPoSx8R2ejfDK0ntvEN02oaVpUKtYfZ42itpJMgSlic52n0OOOleCNGtyDM6DLEkZHTJqC0wsDys8jqdu9S5Ixj0qcgx4aFtyH7wPb3FeVPWTZ+t5Zg/qkLN7mZqKJazxSSNmOIhiB1x/8ArxV+C+S7iWWLgH161V1eAXVpJEH/AHm0gY496y9Eml8hY5ch1Ygg9alanbNuMrdGejfD6XR9Ov7lbpGV74hllaQ4UjquD90d+KqfHbw3c674Ye40W5tna2PmSoT8zIOoUj+RrFtL2zmkeBZA/l/eXpxWDqWg+JzeTDQ/EcckBOVikmw4U9iDxxXq4SrRqw9jXaj5n55xJlU6Nd4vD3cZb+TIfBvhu90/wxPp99Og+2KWEIBHlhhjr3NcB/YfjL+0v+Eei0Ce4LtszEhJYe3bkc17d8Nvhd8XvH2unTLNrWC1jUNPeSbWjjX6DqT6V9lfC/4B+FdGSC58R2f9q6nHGIZrhpGQOw/2AcCvYz3FYeeFpUsKk5RXe+nqj4zKcFKhiJ1MRL3Zb2Vn+J8j/AP4MeI49Xj8TeJdKNjaWqMLcTH5zJjAYL7dfrUn7UPkRaMbW0a3NzcSW8JMS8ucMWx+AH51+hs3g7w9DALWw8O2gOOFIFeXeO/2Tvh54+u47/VrO6sruMny0s7ghQSOSQQRwB2FfDfVsROuqtRr0R9vTx+Chh3hYqST3el/M/PLwNc2elwQw+IXkdk+VWUcKv8AdNWfiTrOkyW1ja6C6y3t3KceWmSFxjoPcivrTxF+wjo1qv2vSPFWoPCkT7onjTdI/wDDtbGAOxBB+ory61+BukeAfFC3+qm8+0pGyRrcwLgZI+ZSp9v1pVKkaFZVMU7R79D0sS8tr4N0srb51bRp3ffU8PvPBeuT+G01XxTpdxbxwSADehRmB443dea2/B0NjeE/aJUsLO0wI94HzZzknkelfQst0blBZyf2fqtsCrpDqbTbUYdwFyBWX4u0W+8X+HrnRI/C3hO3mnG2K5gu5SyD/cZBz75roVfAVqb/ANoV+iS/4KPm+XHUKsbYa66tu35J/meefDK4025F/Zw3AuYRcNASp4JDEA17NoPhvTbJMq21Npx6gmvCdK+D/jb4Xazp2ry6lA9rfTLFNABt+b1Az8wr6i0zw7a3dos0zOkchDEKefXFcOZ1FhHG7vddD2cloTzOEnBW5XbXT8zzL4h+E7LWfBt3qFoZZNSvZZLK38w7EQDhT9C2OfSvGtX8LTaPdxWlzdBvtJG8x9DIqncB6Dk17d8YPFM2i3FpoFlpl3dm5mXZBbxGRkVMFjgewrw/WZvGPifVC8eiajpsNmh8vz7Nw0jkfMenAwP51WV1KtS03pEM8p4fDxdJaz0WhNtSCIRQxBVUY47Vh+ILZLyzeFpWQsAcoPmBB6iqOrR6nHZpcSagd5ODE+9CTnHTFS2FqYoBJID5hHPJPPpzXoY3FrDwut3sTwlw7LP8W4ydoQs5efl8zPvtBeTfBol1dPGP9UsyqrkY53YJFGlfDw6p5sFvcw3BSL98V6o47Zro9O0iLW723sJ72SzincK9wiFjEvc4Fen+GvgvpXgtbiS28UPqMU6b3mjhx5gxn5eT1968iGaOK9m2+Z67frsfU8Q8LKlj1HB0/c5U7J7dG9T53Gk6tp+k6jp0ULq08TCIkY3OrKSBn1XdXo/7PVtqGs22reGJ4JHkvIscnO0g+ldFL4V8R/Ebxgul6FZSWNjpaLI8tzAwVx02jjk19QfBz9kW40+G28U2Pic2sl2m6aOXTwzbs8gEOPl49q9mrQxM8Kqrj8Wx+exxGDoY+WFc9Y7ryZ84fETRda8C/Dm3u5ViguZ9QitlIxmODJJOe+TjPtV34RSz6prwiv8AUkt5Lf7nkEASRgfeGMsQeOgr279rr4OX9p8PZPseq29x9jZZpElXy3YDIJXLHJGc49q+S/CFz4u8Ny2XiuCVd7QpDFLIBliJduzPrjJ49K832VSFO89GetKvRrTSou6PpPV9FsdS1ia4t5oruaSCRtkcZUAKpOTu56CqGhqtmukzz25GpSI0s8KZGSFIJPoMAV6T4VsPFM2m2PiDULVJlNnM8ibMfOFyFJ64P9K6ZtB0DQtCbXtVij8+O0Mt3MyjIAU71HoOteHWqNycVu2fRYfDpwU57H57/EbWdfsPGmqWNhPe2EUE5KJuK7wwDBsDsc5Hsa5m98V+NJ7KeCXxFfiN0IYGU9MV6H4mvn+KfjA6hYvtjnmFnaIqrlYg5EYbjJOCK+lvBX7OvhXw/wDZ5r3So7qZEDCebEjlu5KngfQV+kZHk9XMIcqaiopXv+nc/KuIM7o5fWbd5OTdrHyN4D+I9tZxfb/GXhnWNTvZCAdQifYzL2DEjDcVt63448N+I/FUM2m2tzbRQQL+6uyuMkkdf6191XXhfTbqxNg0KOuOI1hRc/mK+QP2tfh7N4Tg0zW7LSFs4p5zA7xoF3nGVBx/wKvUxnB9LD0Z4mnUu4q9v6ZxZfxvVxlSODq07J9dL/kc1faNc6pcR29jNCtpFvMyRDeSHztIPTHH1qtb+EVmjJjvI1ngBSSIjDLnjPoeg/OjwpLPJZW8tskyrFEFYOPmmkI5x7BRx7mmarqOtSOJZoYfMWTdFKh2soB5Q/3iM5z9K+SUVex9Zzu1znvEentbwFHuRD5LbUYcGUEHt+H61t/Dv4nX+i2h8KJokTzX8xFvcNLjyeNgZl288rnqK6f4HeBtJ+MHjCUeJF321iDe3CAnLj7qrz6tmsvWvC+jeFfHtxY3jrDbC7YJMsZCW+4nYfopIzUQxMYzdKO6RdbB1HSjXlopOxvyeDdQ8P2Bu7mGbUL67lyZnGSo+hBzUWq6Jc6ZpMniCOxNo+fLljXhJ0PBO3oCOv4V6J4I1LxZ/wAI1p14jWV9bS/KPOUFv51xHx6+I0GnaZ/YsMqT3txGYnjiAVYSerfrXPRq1alayNq9GjDDttHF3XxS8O6hpWsaO8dwi3UsjAtHxzGFA4z714hN/ZK3nmXAmIhlwFjOC0Pp04PoavlX2FQwJJyeSM1DHptu8gkaJ1Jwcg5r3VDueBd9B2v6gvieCzi0izlt7HToDbwRz3PmOMyM7MTtAyS/YDgD60y61K+8LQ/2boN7IEkVHnuoyV8xtvK/QZx+FXoraQSfJdnb0AwFJH5VHfafEbcJbiZJM9zkDJ5B9frR7NMTkybwb488UDxXof2nxLexwNfQJN+/IXy/MGc84xivqr4g6p4f1LwXqVtDrdvcGSNcRidWz8w7da+PTorLJHNIwQxuCSv3TzXZ2+lfaYEuoHyrjKnFZ1HyO44LofTHw0ubKPwhp0A1WNGRCu3zEyPmPY8118ZEgympBvoENfHJ069gOUkcY9CRSiTWYsCO+ul29hIwrFS7GvLfqfYWoXkGm2cl5falDBbwrueSRQAoryPxT+0FpmlvJb+HI01SUceY0ZjiU/XOW/IfWvF7y61q8tXtZ9Su2hf7yGViDWXbWCRztFLM2AAQS2TmumlOhb97e/l/w5nOFVv93b5nVa58SvGXi93j1HVfKt36W8J8uMD045P41yEtzpi3ItV8nc7bfv459z2qW5s2y6xzEcfoRWO2nx2LAww7jjljyc06tag9KV36q36smNGqtalj7B8L/Gzw0HiltNYtIHLiRIpkdcyAf8tNv3s+pPXFdbqn7UUHhHzb/wAUeHpp7cMqK1mpBCn+Ihz0r5zsLLwbJdW+o2umtaTRSrKj205MYZSCPlOVxx6V614i0y08caFNErR7bqEPGzjIVgO/t2rryGOGzyFb2U2pwV+Vr+vQz424izHBuhPFUYNSajzpyWnazdlvc7/T/wBrb4Ja/Ek11rk2nyd0urZhj8VyDXVad8b/AIMa3B9nsvG+kPvyNjyFCx9MNj1r5I0r4PeErmGRNQsW+1mLMawysELqfm47ZHP4VhBrDw1PJZ2ljFaPDIYziIFmHruGSa81V6c/hOGOYudSVKnTk5x3R0/xUuLfwr8QNSsdEvLa+0yVhcW/luGVVcZ2gj0ORis2DxJYXcPlspjlYYAIyMn3rD8Q6lYaoqF7q1S4VNyOXC8d1OcVRg0bV1ZAUTDgMGBOCCMivZpzwNahaq+WaOOnmGIwmJVVp8qadnvud5p00axvauu7dkYJ/SoC8MTGG5YSxnorZyv+NYaQ6hEBKZFaRByAT/nNX4rjULuNR5oXOACCCx/GvnZQtJ2P2/Ks8weaUufDSTtv3XqSiB2ucWSOsWfuOxH8+lXU8L39xIs6Ti3cDcW25B/DvWzoGh2UoL6hcOuBlUyfm9z6V3bafBdIXjubYM6qFVnCgAf0rpo0IRV67tfpfU8DPOKY4Z+wwjTa3e6XoeM3Wgatol0b7c13HICS8YPH1HatXwh4duPF+pSx27FXjhdzjqMAYyPrXd3XhPxCzh4rW3uUbkmOdf5V2Pw18J3UV9LNqdsbOERlQrMAWc9wR9KyxmHpulJxaa7bnm4LiiWJSw1dJt9b2+Z7p+z54ZstA8AabEkSrPcIZblz955Cx6/QYH4V62saxOZ4CA7YyexIrzL4ZLLZaWLKO6SbyJXz8pzgsSPr1616LDdwbMuSm0ZJYFB+ZFKPKoJJWVtjyKmtSVnfVm/asHmSQc5HT0NaMNorEu3zE9TWFZTgMGxwe+7NbkUm6PCseecCoc+w4xvuV9WSPydoA47V5N8Q/BeneKbRrW7tmd/4HXKlD67hyPwr1nUE2WjyscBfm7kj8646e9tL0Mv2sIB74NTpLSSui1eOsdD4Y+J+m+OvAHiZdIVQ8csIuLeSBNwaPcVwQ5J3ZHT3HrXsH7L8fiq9t9XvvEmiQuomEMV1PEFcMv3kRAMHB6tnqMetem63oOkeIvFen6cY4pGsYpdTYOoLHGEjJzycsM49q7fwvoMOnWEGnWtt5cUS4AC4B9z7969/J8Dhqz+sOjBOL0aik/M8/NcbWpU1h1Uk+ZXabbREngnw54iJTxTo8N6GcSKrggLj7uCpBGK6e38C+AjbCFNFiCKOAGkHI981MqizHygZH8Va+mSeamSSR7171fA4au+epTjJ+aTPEw+OxWGXLRqSivJtfkzxfxx8GfCc+oT+IfDVw9pqgj2GKSVmUjOTt3cjPfFeAeI/HU3hDWp9F16DU4Z7fGSiblZT0YHPINfdWo6FpGsQm21TToLhM5G9RkHsQeoPuK8x+IH7Lvw28f3w1fWIdRW7WMRrJDdMvyjOARyD1+tfOZjwhlmYS9o+anL+47fht9yPewPEuNwvu1Gpr+8rv79/vPl3/havhGUKlzdjJ6CW13fn8pq1B4z8BalhbgaLMx4/fWiD+aivLPjr8I/FPwc8YvpcTTzaXcDzbG4LkF1ycof9peM+xFedLqOtxfN9nueeCSu4V89iOBsDCXLDMJRf95p/5H2GX5vjcRT9tSwnMu8br8rn1ZZT+BJYvOs9M0AQuTlookUE9OoNcD4m+Lljp3ik+GNK8MabLa25EbvJI67sAfd2n06V5Jpc/ijVfMSwspJxEAXQJjGfasbVU1C11UTXlk9tKpGVZSvzCvc4X4Mw1DFy+t4pYiLjZR2affRngcYcQZtg8IquEpzw809Za6rtqu9j678Kal4b1CwtfEumaS8SzAkr9pfAIP3SCa7nTf2pW0O6GhR6fuWMhAwjBUDv0I6fSvjjw7481Hw5cfZ7GYrAX8wAKuSp57jk/Wvsn4LfCHw/qHhiy8Z6/ZC6vtVQToJUH7lWPQDGM49q82vkGNyfFVI4mu5UnfkS6a9Xs9LHFic3qZ5hMPi8HFc7sqkpat6bJXvvcuePNO0j4/WtvpWteHUvXjDTW8yyyxLGxXAOUb36HIrkPAH7NUOjzzQ+JdCmuls7hJLHzXWVVUc4GB0zzX0Zoeh2mgW3k6VaCKMfwZJH/wBatyE3Eg/1KjjrXlTwtSpS9nWm5PvZI9jCY5YWr7WlBLyZxS6ZqFtbvbWekSrEqZVccZx0x3rwLxz421W/8SQfD3XfCGqQRajMLeXNswhNuCAxL4wVIGOvSvrh8kEyXLJk4BVelYHibwhca7CY4pkmUHK71+YfQ9q45ZU6cZSo6ytpfa/y1PSlns669nUSUXvbe3zPAYfhP8I9OnGr6F4G0i1v7dQYDb5t13qcqSEIUnPcg1k3mufHsylbXwP4TmgDfux/a7K4A99teheKvBniHQbGbUbGwe98lSxt0OHbAzxntXz7rfxs8QXNvcaVbeHrzQryM7JpJ2R2UY5KY/ma8/B8RcVZPeEaUVG+r5l+uthUuEcjz2rGEZSlJ909PV9D0e28afFfTnW41n4XWChSA0lvrcbD8FYKK5z9pfV9D8ffCubw9qthd6VrnyX9jbyBG81lyMB1JGOTXh2q3F9qUjS3GpXdw55Z5ZXc5/E1XtoiVjNy0rtEuAxctjvgc19RS45zJw/fcsvJr/Kx6NPwiy2FZTU5Kzv7v/BucN4K8LfESBvLuJLRQTtVLg7eB/DnHGcn8hXWv4H1XWrS8hmu7a2uLQJ5cQbCThsFirDuCe/YYroIwjqXxLgfe+Y8DirXlEw4Xft29ckYr56rnFeUm0kj7GjwLgYpJzkztPgZonh34N6Lf6xrWu2V3qGpRskttDj5VByvI5JyM49DXgPj3xHJrOr6lPHpk5F1M775EIAUnjj6Yr0OeC3Me545pS5JA3HGMY9e1P8ADWr6t4Q1dtV0G5aOWVGjKSJ5kbDHQg9cGqyzNFhKsqtaPO352Mc64OWMw8aeGny8vTozwaz13XtJXZY6teW6ZyFVzgEdKpaxqeo6tdNeaqzSzsACzrgsPWvdL20bVryXVdRD3V1O3mSSSKPvHn0xj0FT6I2m6BqK6pf+GdJ1iCMFntb+0SaKRD1GGBAPcEdCK9yvxTQqfDRs+99fyPnpeHmJp0W1XTdtrafmfM1yqK4DoFGepFaVpGiIkhuVCsOmMnFfob4Y+HfwC+ImgRa5Y/Drw75U4+eNLQRtG46qQmMEGobn9mH4GyZZPBUSEnhVu5go+mW4FeG+P8rhJwqNxadmrHz74Vxqdkj8/wAvAWMh28nAPTOKraiC9tuhcKGONwP6Yr79uf2RvgbdHzP7G1G1GP8AlhfMQv0DZrPf9if4QlANP1HW4z2LXKsB+BWuulxtlNVX9p+X+ZhPh3Gx05fz/wAj8+fs92yFXd8A56YJr0Tw5IbnRoWkiRduVAU8cV9X3f7EfgedvLtfF2p2zZ6SW6P/AFFU9M/Y0tNEtns4PHazbnLq01oVxntwa6P9asqrLljVVzllkmNp6uDPmkwpIAQmQTniq8tuF/5Znn07V9J3P7Ld3A7pB400N3Qj5GYof1rOuv2WfGiwtNZX+jXJxwVusA+nOK6f7Rwyjdyt95zRw1SbtFXfk0z5zlRQDtQ9KxZQP7QlV+CQMD1Hevetd/Z6+JugW0+qaho9lLZwqXkaC6VyqgehxmvK7PTdM8QTXBFl80J2EgkH8RWtHE0K6bpyTRMqdSjJKpFq5yRZQpRAo8wj6gZpGs0xkAH2rsn8FWSN+6jcHspJNNfw0Ixh4iPc1tFbsJNSS8jhptSvldZr/RRBdY+eVAY/Nb+9kcbq9c+BvjmLU2n8OXEk6Sw/voxM247DwwH04NcneeHPEMMTQ6hpZnhJ5dCHBH9Kj0nVrfwtf2t/c6eUubVgIrgR4MkZ4ZHx3wTg19Xlfs8DjVi6VROL0b0vZ/1c8PPILNstngZ02p7x9Vt/l8z0/wAb3GoeF/GVvExjFrdL51u6nDM4+8p/DNc1470G81Z4dV0eaNPNBVg0qxhu4GWwM9epru/Gmip4y8MRanayAzWaC4gk6kYAP6gEVx8Es2p6MLSKTPUx4POf6c15ubZRChXcYK0W7q3nqfK5dn+Iy6vSzKnrK3LNPq1pr8rfNXPLdUOu6DL5eq2ZCvnbIyho29cOvyn86itNeEcgmigSNyNokgYxtj0yvNddLrmvaYXS8tpdsXDbo96/iwyP1qvHr3h3VQTcaNYXDDqY1AbP1Fea8Bf+HM/RIcdONlmGC076r80VNIaRojcrNdoBlVjaUsjZ4zzXofwv1exuLe406dYJriyk8+L5QS8YPzDPfv8AnXAWqWcrNaytJBEwOPJbBX/61dF4T0rS9E1u11fTtfYiM7ZIZo8B4zwy5+n606lOvGmoU1e2/ds+ZxGLyjMVisRWbpVJfw4paJLu0931O1+IdndeH76y8QeG0ikRzuZ2YjCHnGMYxg4x7VntrMWuW6z6XF5eoAjfamQKr+pQnv8A7P5V11/o9jrmmTac8zGHy90TA52qTkfka8IufDnjXTb9p9O0u6k8tyAY2V9wz6Bs/pWFHEe0l7OrByg+vVHNk2W4HM8vdRV1TxMHtJ+7NdL9u11senWM+vSIZFtWHln5l+1Rb19cqXDfkK1fDnibxHqbv/wjq6rcNDIY3aG1m2o4GSGJXA/GuR0rxHqeraatj4j0260+4i4juZLdlIP+0SPmH61Xv9X8Y+GpFmF4Nsh3RTQtlHHsR/LqK5MXRlh3zK7j0a/XsfX5DkGXcQS+rxq+yrx3g5Jt+cXa0l5r5nqdl8SPEkdzFbRams1wxwsYkDtnjjAOc8810UXxj8YWE3+lREMOCGVkNeEL8TtYOqW2rXUNvLe2gxBcPGDIgPXDHnn612+i/HLU3uI45tOgvJZmC7ZLSOYux4AAIySTXG8TppNnvVvC/MopujUTR7rofxj119Hku7aSWF4CF8vzDtZsZwPSuo0P46+JDArX5uICy70Q7W3Ljr0rwPw/8RrTxhqA0KHTrSwklBkQQweX5ki84ODjOM10cBie0iluopJhp0mGjjk8tihzgBq9GlP2uFbpyTmflOdU824bz6OWYx8qdrbpWfW/5+h9NeG/HzeJ7QPcXMIEpKDagBzjgEjn/wDVXJarrp8+5WaynH2RiX8h9oAHY5B+uK8y8F/EbwJYXE1vNca2ik73iDxsQQexGDjrmu78T+KPC2p+H/8AhJPDmpPK2oSG2mjmAQ+Yi5GF65APPqCK8LG1MS6KqxqJOOrS6o/XMgyTFQxCo5lSfLJpJ9n2vtr0H+A9U0C11a68Vx/bzdTo1tNNKpk8wcHaxOBwAuMdBXodt49imlF0t4qKv/LOVXGffuK8s0q+fW/DFg8MixPaS7Jdq/KCB6D1Ug/jXVaPosmpQs63jRyRj5gYxtYeqndk/lmssFmmfKLeXpTh0V0nrrszsz3JMswlZRxd0+9m1o7bo9O07x7p95GRJbI2wZZ45UKf+PYrY0vxjok5Bid41PVtoYD6hcmvOovCGuNZ7bZbW+tpxx5cq5/8exg1nSeDdUg3+Xps6Ov3tmVI/Kup8Y59gf8Ae8HL15W1960PC/1fyjFP9xXX3/5nu8XiXRWwRqdoB/tyBD+TYqyNRhmjd4pomQfdIcEGvnmL+1bNyDfXyFTyGkzj8DVy2v79A2y6Ry3doxn8xiqh4oUIPlxFJp+jX6MifBjkr0aq/D/gHb/E3wh4e+IukS6N4jsI7qIAtEGGdpxjKnqrD1HrX5y/Fj4R614E8YXGhaNqd1LkCW2gnfY8sZOAUY/K+MYI6gjpX3nDq2qkBQgkCjPyykc/Q1zXjbwT4e+IMSJ4y8NyXBiyY5IZAHT6MCDXW+N8gzJWrtp901dffb7ma4LKc7ySfPhGpLrFp2f529UfAkNt8V9PmKQ6VrCOBkZtnGR7NjB/Oq2ozeOLtVOv6LqEaRkv5ktvIADjqSRivvPTPhZoWnWhtrK51Hy1AESXGZWUf72OfxqrqXwotL22ns5tSt0W6RomWWEg4IwR+ta5ZmuWU8XDEYfFK8XfVf5X6HoZrmmNx2Bq4LGYC6nFq8ZLR9HaSWzPi3w7rQ02ATLtYsREysgYMOozn8a/UX4aQRt4K0JokXaLCHAUAAfIM18MS/shePdNnLaVruh36RusiK0xUkqcgEYI/WvtH4R6nNovg/TdB8RolvdWkCxOEO5AVHYj6V9LxDmGXYzEfWcLVT5lr028n5HwuRUsww2BWAxVOSUJNx6qzte1vO/3npC2ybSHXJzx06YqT7OE271+XuT2qpFq1jIFeO7jORg7iBVpbiCVcrOrBep7V4CnGWzPYcJLdA0cB2ld6t1HHU+1WBF5RSRHYchSR2pUSNyuxwxHI2nNIu8PggoBxx396skqajZh0aN0HIyM/wAq+Ef2lbKOx+KN7uttqSwROOSucgg9K/QC4bzh5bIHJAXPSvif9sSxEHjXR9WWNM3VkUc7cjcj4/lzXlZrHmofM+w4LqqnmaT6pr9TwVYItoYpGNqEja3f8/c1IbYqQ7MhwcHDHAGOtEE9xuBdGA2k/cA+lWFbDLtmyu7njnGK+X1R+2JQauPhEYh3qy/MCcA1PGC5BLcMmd3fFMMYDIrN8pDZJ7YxinK0RUJuAGD8pXI3VKfY00tYU4ThQp2ANlj0Hr60xoFX5mVSeCcDnp6U9ApOFGGZcsxxgn0oumhUEkjcADu9x1ppX0BvTUptEMblAbOOemM+tVL0o9nMoiO4xuS27pirs08mDKpUtER1OM+uOayrwiZJY3iAEquN2TkY5/WnZ3uzKTXLZGLoXjXxd4VuJYfC/iSXSRdFfNdVEi8dCVbg12dl8ZvjNbkRr8QdGus4bFxYbc+2Qa8vvE3zrb243O7+Wq5Ayc4Aya3pvhv8XdPUPcfDnVtnXNrNDPn0P7tzXfDK4YxOf1aNR9W4pv7z4+u8ip1nDNMW6Mn8PvNJ9+j2PR7T9oH42xT+VLH4YvAOPl3Jz+ddFa/tDfFW3jBn8GeHp+MllvJV/mMV4O+j+MbNy9/4H8RW4T7wl02X+YBqa81/TLa1WK4l1GxnCkGGa2lQdfcAVlPh7B7zwSXya/I0WEyKtZYfNU7/AN6P6u571D+09448wvf/AAmkkUdTbapF/Jq07D9qe1mmFtqXw18UWpwcyRwpNGMDP3gwFfMUXim2H7tNaVSDnHm4/Qmph4ll3hodUDEH++DXk1uGMnnK88PJPylL9Wz1YcMVa8f9lx8Zf+Av8j21PEEmqTXOoSby080j4kyGAY5GR24I4re8KfFLwX4Emuk8ba9Fpsd0Y2tjOjlS3OeQDjjHWuA8PXX9o2UUzuAZoUYn/aAx/QUniVWsyswEUx/1YEoBXjqeePWv0HOMBQzXKfYzuo2T03VrM/kThDDYvLOOpZc2nL2k4Xe13dd1+Z614k+OHwZ1vQb2G1+I+hSOIWIiN2qOxx91Q2CSfQV8W6FeabFrN3qV3EGgWVp4w8m3dycKR3zxXoV/qWmvJLHL4e06fYciQWaKSPXkVz66Np2rwCeS3VfMJ4Ubcc181wzlOGy2M6WFqSknr73T8j9545yLMssp0q+PjFatK3X8fIg0e+kn1qK+Jsm3SkzrIwwoJJCgkgDI446cVvW/iLRb3UHga2geKafy4SkuAntkn5j9KwX8IaaiGLLKmcnLflWTN4Bly7WuoIik7lVhj+VfVRpOGx+dc76E5+JFxbolza6dM9kTtAkkAl/IZX9a04/Hfg7W0Npq9t5Bk+Rhcw7R/wB9DI/WvNo76OW0MMmT84ZfanNcR+X5cbYBOWJGf50VMNTk+ek+X0f6EYevVinGt7yT0b3t010PpHwHcaSbAaRp16JrRV2IDIG2qTwM+grntY8MXngnWC6uslpJI0kakYwrdR74Ned/B8XreN7O20pP3k+5Jh/CY8ZJP0wD+FfQPxD0g3mkWlzrOpWtjNZKxV3YYmBH3eSOuK+rVetjMsgm7zg+qtdL79bHwObYKlSx9VWtCorpLW0v+H/M8S1+81uw1SWW2tRNbT/PjytwB75rnL7U7adBO+n21u68MYowpY+9eg3V/fx6PIsMIE5jKhhzlT0x71R8KWmmWkb6dq+gw3csx8wuTuYf7OO2K5quZQhBRqx0/E9LKVPNYRwrlZx3TaV10Su9bmHZah4Uv7ZYryzFs4XaJY8hs+pIPP5VPB4fs5mLab4sjweiyxg4/UGu5i8AeA9ZXzbfFtnqI5SuD9OlVbj4L7CW0fWWdSOBIob+RBrop4vK6q25f68j6LE5NUmrVaalbyNTwvNLaWyWt5fRTNDlBJHwGQ98ZOPpk9Kz/Gs95o2oxT24ncXQAHkIzjd77c4rP0zwL4u8N33n3EQmtSCshiY5A9cH0re1Oee+0gPbkfaLXoSOuOn6VwTw1GGJ/dTvB/hc/P8AMMKsszBUq0XGnO239dH+Bzsviu/sF+zau8kG8YC3EZXd7cijTdfSzmE9qIJ7djloHAdffAPSqsvjK6KxwahaW95EPupMnQ+oFQvN4Luzm58Nrbsf47dypH5Yr6ClgJx+GzT/AB/M7quQ++nQrSi1qrr8mmjqLjSPBnidTfHSW8wL84gfy5E/AcEe4qLTfB/g63v4L2PVdQj8t1fy2YZBHTDAZBzg5BrJ02Lw9Yyi40fVb+2lUZVZZC6g/jWpLI2vsg025s7S+Xhw4by5/cEH5D+BB9q8zEZJFu7po6JZ5xJkrSp4uVnpfmdvnfb56HW6b4U8FQayniCx1a+t7qO4+0IFZGTOc7cEAgHp16V1Szk3bL5eEvY8Y7buo/qPxFef6J4d1qeKZdSvrGzlRv3al5HEg+uwY/H8662wF9HpcQumUXFm/wAhVw2RnIPHvXj1cujgfehBq++9jzOKcwz3OfZYzNG5OmrKWj0fS6/C5kyfDTxDrGprq/h/7Cw8/wCaE3Ucci46naxBwfavcPAXwJ8R3fgbUl1a9sobqS5hvdMtzLvaJ0Dh/MKAgb1YDAz0Ga8i17UJ7eVNTsnCJKAxAPHP/wBfiu4+F/jq+S8tZXu23xXCjy0JBkBxxgdetee8mw8eapBtXvo9tT7vAeLua4/C0csxMFLl5VzJe8+V6N7+rtYt+F9Rk0ua+0eUN5jgrt7CRScn/vn+Qq/p/ibxNo0QQ3kwXcVQspKnB9cVm+NrWfRfHNzcMMM0wlKrxkE+nuP516DoevWUVmNGvd8tuwD7BgjrkV8tkGXTxGNlgpzcXC6VuvVfgfs3F2d0sJk1PNqVNTjU5ZNPpfRr5OyZnab8V9atiUmggkPBOBtz+RrpNO+NsgdTJZXCuM4ZJc4/OpDF4O1Fla5tYcg5+eIA/jUMXgPwfcoI47ghznBSTaR+Gf6V9nPJ81oaUq9/W6/zPzSjxdw9iv8AeMNyv+60/wDI3k+Mui6lEY9Q5WRSMT2wOPxGailvfB2sJEE1G3idDlXjlMbbf7vOKx5vhFpMtsZLXxBPDMuSEmhEqN7AqVI/I1jXXwz8TWar9jFtfIvI8mXa2Po4Az7Zrgq0s6jpWoxqL5P87/kelSxHC2J1pV5U381+i/M7aPQ8ln0zxJcop5QBo5R9DuBptxZ+PbbB0++0a+B/5Z3MEkDfi6Fh/wCO15vrEWr+E9NfVdY07ULK2gG57kJvjQe5TOKl0P43eEdYt2tE8WWNrOylY5xcBQXAH3lPIPbPvXh4nLsBUbWNwEU/8Lj+Ksd6vCKlgcY5R6+8m152d2/kdjceMvGejtjW/hfeXKp96XR76G5X6hZfJf8ASsaP9oj4bS+KU8Eaqus6VrkkqW6Wd/pcsZaRsBQHAMfORzuxU+n+N/EUr7dO1W01FBwHXY+78R3xVmXxjG0//E00KzmmB+/5eGUjocnoa+fqcPcPNqdOnKnK/wDM7emt3+J61F5nU2qxqR8rX/T8h2o2k1xrkcHnGy+0TpEiqnHJAJPp/U4rq9FsLZ7m5sGuZ45LVxj5vvKeQa5LUr9LmNNUZjGzJ5jMezqeSK6Cy8T6bpWzUr6dUivgu18ZwcVwYapUzR1KSqezcHv0sfUZpl9PDYWnKFPnc1ordVudzaTXNsFga5MiAYXeoJX8aV4buSQus6tu5wVwD+WKzbXxF4fvUCi9t3JwRkYOf0rStbjT53Dwzqp/2ZO345rpWTZpH3qOIUv69GfITnThpVotD45tWtvlicLzzsdh/MGrEerarA5yZZFPPBU/ocVKsJfmO4X1G4Zz+OR/KonFyiuTGjMvQB+T+YAqKkeJcNrBc33fo0Qo5dU+NW/r0Zbh8RXxIM4IHbMR5+uDXmPxr+F8XxbtrH7JrEGnT2MjsHeMsGDADGNwI6V3VpqLzIzPp9yNh2sPL3H8NpOalOr6NDgXM/ksT0kUrj65HH41lPOs6hFxxVB2+a/R/ma4Whg8PVVfCztJbbHypdfsp+ObKTfp2s6PqCZIyZ5Eb8iuP1rC1X4A/FHSyS/hc3SZBBt5kcHHcAHP6V9jxT6LfMRaXVpOB18uRWIP4GrUmm2zEPHw3sSK5o55CTtUhKP4n00M9x9KyvGS801+TPhC68DeLLIBtR8K6jEYycE27Yx+XNZjWF5ZZE1rcRsAQN8ZHPbrX6GWlnEHCzBzGOq5yDxVGfw/DdBvtFnZXH/Xa2Vv512U82wc0vfs+zTOuHE+Ji/foJ+af/APz7kSVhxGR8uCcd6bLJnAkQYCgjjr6190X3wy8HXjH7d4Q0mcMeSq+WfwwOPzrDvP2fvhTqCfvPCVxakgDNvfMf0NdEcwwz+Gon8zqhxPR/5eUpL7mfEV2xVHeJmJPATy/u1k3MkjDhs7T2A6Y/nmvsPVP2VPBM8ji21jVrNT0yVdR+a/1rhNa/Y+iLu+j/EC2JYsVjuLLZgEY+8HOfyrsp/vPeWq8tTT/WTL56OTXqmv8z5M07SobjxL/amp6xe21nZOHRI9PmlSWUHPzOikACvbfDHx1IzZXchu4YztYqWU7fUbgD+dej+Hv2cviR4V0+a0sNV0a+SSQyARzFSc+u5RzUGp/Cj4mQxv9s8DxXPB5RUkyD9K/V+G+JMHl2FhQrQg11vpK/r/AMA/lXxCy/H5pnFbEQjVlFP3XH3ocu+y1Xnre5paP468O6rb+fb6gqqOHyRwPQ1rR32i6pC2TbXi9s7XBH614V4n8B6zocvnS6TdaQz5XbJGwRj6c/y5rnbDTfDcBb+2tJuIWY5aezupIjn1wrAH8K+2prBZnT58v5Zv+XRP5dH8mfnSr1MLU9liak6b803+bTX3H0LL4f8AB1w5N34W0qVm6l7OMk/pWRf/AAr+EOpnzLzwBpJJ5DLFtOfwxXnFno3hySNZNG8c+KbUEAYhv2kx7FXDEVaOmeJYju0z4yXyrkkLeWEEwH6LXmVauCpT5MVQcX6f8E7o18dTX7nGK3nf/JlnxRoOieGNWtrHRLRbWxlhJEYYkAg8471laho1l4hgg024upoYri5jVpLcgOoOQdpPFN8QLrkZ0+51nxJaauyyGJZIbP7OwyO43MDWfJfT2pSeL5ngcOqk4GQa8LExoVKz9mvcvt5HHTxuIweYQxKn+80aku97XvoaWpfs4pKQdN+JF9Bt6fa7JZR+alTXDeIvDM/hS9/sMX6XrW6gidY9iyZ74Occ571603xC8aLEJLv4Y6o6suVazvLecEdc4yprxr4l6t4u1DXxqY8MX+l20iCOL7Vb/O+CSSQDgfePftSzHAZXhqHtsK1zPsfpGVcU8R5zXWFzerKcFe3NK+vlqyg0riPbLaK7ZwwU5FTgwqisVCKB0JNclqnieW1vI1jgIKAB2Cn5jj0/+vVu11q91Ir5tmkcJxuPf8s189Gsm9T6fkd7Hnxt4dqmKIqQc5BzTWtEDBi5I7g0jyyROqKpIHtjJpbaOaWQBUZmkOACOpzVq2y3B1Fe1j3n9mfwvDLNqHiqSBRgfZIGx9Gc/oB+dSfF3XItf+I+neGIgJIrCI+b3xI/J/JQv5mvSfBdjbeAfh7FFKgQ2dmZ5zj+Mjc3+FeL+BIZvEXifU/E18SXmkLbiOhY5OPoAB+NfRV17CjTwy33Z8XVqrETr42fwpOK9XovwLPj7UbnQ9NSOySLzgihWkQsAzewI6AV5TIL+8k86/1O4lcnJVG8pBn2X+pru/ijqS3mtQ2cEp2QR75B23EkKPwH/oVcUZVhOWY89AR1rwq9bmkz1cgy6lTwyxFWKcnqn5DLe0ubSUPp11c2rk9YJ2X9OleieE9Y8R/Yiw195riI4C3UKsGH1Taf51w1qzMFkO3BG6t/w9dRLeRqkiBTIIzk8ktwK4qsnJxa7q/ofVwrTp0qns3Z8rt6pXR6NonjPxRJoFxrd9pEbW1tMbeQRThznOM7WA459ao+HdZstaupnsg4h8xo3R1KlGPbH+etSabfWln4W1vR5H+e4v4/L9P4W/pU3w38ORzT395IGVJJthIOMhep/Wu3CUpc0rd7fgfD8VYv+0KEI12tIqSdtbttNelrfcb06eE4ZYNN1jQmdpU4mQDB+veqniD4O6Nq0ULeHrsWb7tzndt+XtjjHr1rnfG3jeHTLxtLsra7uZ1+ZFiGAqnoSx6Zx+lctH4t+I7kT2/iAaWi/dijjWcn/eLgj8hTlWxlCcnCtp210PoMizShj8HSp4jCyTSs53Vn2dnqegH4A6t5QktNaEhxk52tz68AVl3Xwh8cafKJLeESbeQVBGfyzWdpfxd+I+lhReQ6TqyKcHKtbyH8VJH6V2OmftGmDYNd8J6rbLj5ngZZ0X3Hc/lXZSz/AB1GPLO0l9/5ntVcsy7FRceayfRr+kZDf25p8SWfiOCe1YjbHcrnj6+o9utaPh271u01mO0v1a6srhGRZ1BZASDtOfrxz613Vt8V/BuvaerX3li2uRyL22eIMD6kjaKxpIhoUra14DvYrzT3U+faRzrMFU9dpHb9aa4gWJozw9SK97T0fqfP5lwpisFh5LDfvKLWsU7yiu6XVeW/YGlWO1niAImtWMkeOuDwfyP86PCHjgaHrC3dtZG1vSdon2rk5/D/ADmmtNFdPbXsClYrqMhwewPBz9CAajtPAEWo3ELtqjWspkYbDKASfbcDx7DFdmU4rDQp2xSuvvPieE6tSFeeCWj3XqtPyO/8WePbLxONF0m/8t9bmW4LOhCyMqldmR6HoD/smqs0Otvpcsdhqkun3toojW4CI5UYDKSrAqflIBz6Gud/4Qi9sZzczW17JNG4nW5EmeV9SCMDHYce1ammzXNwtxb3Vzue7AQAtzwMjGO2DXxGfKjlucwx+EVoT10fVPy2un+B/Q/D86mb5JUyzFPSnfR6+7Lrr2a/EteGNe8czXUcN7ruj6rATh5VtjDN07BXKnn6V6nZ/YJow8Ou2wkA/wBVPmJ8+gzwfzr51PgrxZaTT32mWyvGkjEFZsHGTjg9/pSJr/jrQkxcx6hEIzkGWLzF/Mgiv1fCV4YinGVKqmmutrn4vjMjymdeVNpKSbTs7aryPqDSbXWr21N9YI0scZwdkgJH4A1pprmr6Vbs15cfZ48gFrhMKPoW49K+YtG+M1/bj7PcWttOo4ZkYox+uDj9K6CHx9pPirT/AOwNdu7oWUzhjA103llx0JGcCtq1CrCLnKmmvI5Y8NRTtQrSXrqfQcfil5kMd1a21xFJ14+Vh/I1l6n4P+GHiYMNe8A6VcGThmECk/ngGvBR4Y8H2LmTRPE+p6UXOVe2vpEA/EH+talha/EG1Jk0L4uG5gXlYL62hnGe2XI8z/x6uGUqNRK8GvloYf2HmmGb9lVjL10PQbr9mj4EXcpews9X0SZyPn0+/kiwR9ciq17+zdeJIZvCvx58TWzAAJHfSR3S4x0PmDmuYHjj4yaKwa60nQdaVTg+RJJbOfoDvFbVn8aNWSFJfEPw11u0XGDJbtFcL+ADA/pXDVwODqaTt81/mbxxmeYD3uV2X8sv+HN208NeNfCGix6b461m010CZtl7bwCEmJsDDKBjIPcdc1SuZJL+2TTW2lIZQkZGQAvGP60y8+LHg/xBbrpaX93a3szCOGC8tJYi7McbclduT0xml0yTdcNKzptVMMGPO7tgfga/GM+yuGUcRuireyrJPTbs/uZ/SHBGcz4g4ReJqJqvQbi7790/mnb5HVW3grxHEUeGCGVTjDrJ/PIFXf7A8UWzgPo823GC8bZH6Vq+DPGtzeWCuIYnaEtGwxg4HQ11UXi2BmInsiOBkjFfbUeEIV6MauHbs0fl2J8SK2BxM8LjFFyi7dV/kcfYz6vbHZNfyWjxgE+aGC/TJ4p83i7UdPuwsuoxTr1KJgj8+1d7Br2i3C/vFK9CdwJ/nmm3WleF9STm2sHc/wATRqG/pWFbhnHUV+6qffc6cNx5l2KnevTun2s/+CcpY+N52UGSOMn2BwKvJ41Sdkt7m1lKueVV8gn3BrU/4Vv4enhP+jmI/wDPS2mYc/RsiueX4c67DNJHbahbqiEmPzdxDDHByOnOOMVxzy/NqC1V/wAT04Z9kWKeml++n6mRqHgP4U6zfTXsmk3Fhd3BLPNaTSQHd6/IdufwrIb4Vaxbvnwd8a9btYxysF43mge2QV/lWh4lu/FPgW2bU9R8Oy3FtBG0s81jKsgVFGSShA7VzOifHb4UaswM2uSW7Nzia3aNl9QccV5lai2/9ppK/wBx7uEx7qw/2aUpRXRWmvua0+86Oz0z9orSYz/Z3jfw/rKJyqXNvtJ9iQAf1rR07x/8edNiJ174XaXqBHU6demIn6Bi+f0rGtPG3he9ndtG8WWUyniPM6q2ewwTmtaPxXrESQvDfOVORkrkN6EZ6/hXk1MHls5XqU7PyseoniJR92EZeXK4v8GiZPjnqNmu/wAS/CrxLYtkjMMSzr+Ywf0qza/tF/C+XCahc32lyA4ZLuzkTb+OMU+HxrrIQOvlzrnBGzn3p1z4m0m4LR6toNrMOMho1OQfqK5Z5LlU9pcvy/4cqEKla/7nVdFOz+5p/mP1j4o+DNa0u4j8LeI7S/n8ovtikO5VGOcHBxXNR6ppB0ue4ubmeadgotIo+hJOSzZ7AfrT9V0TwHdWM97pXh6x06/aEos0MKodrcckdv8ACuD065ln0yBG5KjY2OuVOK15KeT0o06E1JO+p2YHArGTlCUZRs1o7X+9HuXhOysEhit7uZJZpI1lTzD1zk4HPpXUXFnBcRgIh3KcgAnH868F1rw54h8c6Lo0XhrxZe+H9Ss3JS8tpipBUEbWxwwOehBGQKxLvQv23fCzb9B+IGheJrdBxHqVjAD/AN9RpGx/EmscXkuY16v1nBVPckk0nfsuyZ4tR4dOUKludNpp23T89Dt/2ofB3ibxX8MZdO8JyeXrMU8U8BLBQVDYYZOexr4yT4UftIxsIZ4tJdB/z32Y/NQDXs3iL4zfteaPqEdz45+D9ld6VZwv5jaTuQMeDuYkuQBg8cfWsOx/bT8LhhH4g8EazZyKfmMeydRzz0Oa9bB5lnuSQjSjR50tbpq/+f4HyeZ5HkebVHLFtKe2sf1t+pwtp8L/AIo6aTfX9pZLcR/MVsWdQfxZjUjahqtg4Xxhot1bLIQBcKm1vqR91vwxXr9h+1b8CtVCxXWsNZPJj5L2xeM5Pboa6aHxl8GfFlv9nXxDoNzHLwIprlUJ/wCAsR/KvrKXiniacFSzfBTnDu07r0lb87nyeM8LcvxivgMRGL7br7r/AJWPnHVZDcRmSxka6to3DidSMDH95c5H5U6cBoy2Gyefwr1jx18FfCkmiXniDwlcNbNBE8vlxyeZDIAM7RzwfxxXkdrK0tujsM/u+c9q9bB55lWeRdfKpS5V8UZK0ovt2fqj8v4n4XxvDVWlSxMFrtKL5k9d9dV6fMt/8JpPpMUKW2tDO0ZVnHyn0xW74N8bfa/FVveanew3UMcEiMpAdRnpwP510vw2+GfhfxX4bF9qOhxXE6yujyK7I/XIOQfStfUfgj4W06N7yyN3ZIinftkDAfic149fPcHVlPCSnC60abs/xR+j5JwPTozoZp7atytKVlBNaro1Nv70QXuseA9YmNlf+HdNnldWaPy41DuFHPUEV8vfGFtDsPGEi6CkdrA8SmSCDhUfJ4IAxnGM1r+MvEd14X8RXcmk68VltDJHAxIkeRSMEKCDz1GT6V5fdXep+ILoztZ3ImO52LYZnxyTx1rJYeNGacI8vz/4J9rjaOCjQnKGJU3aLirNO99b6aWXmI6SCQDgljnLd67T4V6FF4g8ZWUU6hoLQ/aZsjj5egP1bArkbjbK4MQBXucY59K7f4beJ4PCl3JJcW4/0jBlkP8AdHQAe5r1cFWpPER53pufKY2VR4eSoq7aPUfjZ4iOn+Fv7Gt58TajKFbHURLy35naPxNVvhP4Nb/hF7zVNSY21nbW7zTTHjDMuQPfjFebeM9an8aeL7CYttsxsjVA2SF3ZYmu7+JPjTb4at/Dtigt4xFjy1bG4twGI74UV24nGxqynWWy0R4DwjjQp4Sa1k7tf12PF9UupLvV7u74ZHkYrv7rnj9KrLbxSyA3CMoYZyf0xUnntGXVkBcdOOtNjvJtuJGAK8nNeG5czdnc+ppwp0oKnHZDFt54xkDcMcYNTRzXFvIhVSpXDHBxnHSoo72ffkJvXpgL1NXEhuLspIkZQk9PenJ2Sdy+dNPlNPT9UkeYNNM5cuHILcFsYzXudhEmgeEdwGJJIwPq7/8A1s/lXjPgzQpdV8TWFg8e5JJt8m3nCr8x+nT9a9X+JGp/YNKS3Tggb8dtx+Vf5/rXtYGo3SlUZ+f8W2q16WGpL3np970/U8mv7g3mpXl6TuEspC/7o4H8qbGj8b8rn8eKeu2NDyCB09TVGaS6aRG5XBHHTNeXUq669T77D0Y4ShCjH7KS+40zGoA2leByTQiHG0MQ3oKSOCOWMSyZGcZwalea2RgdgG4YOD296j22tnsdNranbeHpo7nwvPYyDLwkEfXP/wBeuD1Twvp0WpzvZpJZTq5bzbWVoWyec5UjmtDS9c+w+ZG8hCOw2qeB0pdfjnN886u7IcH5PpisMK1SpVEtua/3mGOqxlmFGrB3vT5X6xen4M6/4Q2F/cyXmn31/fXsEAEscs0hklBfIKljyRxn8a9Iup5tNjjc2/zwtuxKvBXoeD+FRfAnw7O/heTVHgIN1cHazckqgx1+pNY/7QGu6vZahZaNoWpR2Ut2sgklEXmOsaBQAM8Aknr7GvXlSpSoXrbNao+AWJxNDPnPLIqNRSum+9vev5bnQv8AG/wl4dQTeIg1hbbQhUsCJCM52qeecjpXK+F/Fdl44vJNS8L2s8cMNyyqtx8kjKDlSFPqDgfQ15Ja+HbOG4/tG8L3t/Jw91ct5jn6Z6D2FfU/7Mnw80jUPCOoaxqemRzNf3YhhZlwQsY5IP1Yj8K8DG5VSxUFGno0002+x+v5FnuYYKt7bGSUpOLi7RSWtvvtY5XVb+7i1Vp7W4miRowzhd2AMdwOKsw+JdQj2AmG4DruAI5/SrXxZ1zwb8ONcuI7ieUWy5ghigjM0skg6qMdMHuSBU2l6wPil4BmeNF0yw0izP2ezjCtK4/iZ2x8p4P3fzrry7MKlCKp1l7t7J932PkeMeEqWLrTx2CqOMrc0o6aab9NzMuL3wrqx/4nfhWzmc8b2iVmH0YjIP0NUZvA/gDUWMlnf3umMOQolLp+T7v5ivHNX03xnoms3S+H/GVzDCJD5dtdL58aA9st8361Lb/EP4k6UVj1XQLDVUH8dpL5Tkf7rcV9NRzH2LtGbj87Hwccmz2lCNbD1FOLSa1s7eh7XD8O9SEIh0XxZaX0GCFhuY/u56/dOayNR8C+MbA7rPTCVAGRbz7gSO4Bxj6VBZ33iBNFTxFqXgjW7bTzEszXUEP2lIwe7CLcy/iBV/Q/ibpV6pTTPFsHmKcGF5xuQ+hU8j6V6GDzyqnz05qX9dbCq5tnuA9zFUnp3V/xMkav4t0U/v31Oz2nlpQ6oD9T8v61vWPxW8UWyRpd3VpqMWMr5qK4x9RzXYaN41uQu29toLpSM70GD654qV9V8E6q7HW/CkLu55k8pWf/AL64b9a9ZZ9Ct/vFGL9DWjxhTil7aFn/AF/W5zqfEnS71g2p6BA2CCGikwQc8EA1r3ks88a67YS4hkKsQG5HfHHuKbL4F+GGqkHTrqaxLdvNK8/8DyP1qS/0GLwzoyWNvqTXkAbzFc4zg/w8da/OPEulhMZgqOMwkXGdOWun2ZW/JpH7R4S8WYTFZhUy6L/ixul/ejr+VzY0ewWPWbPXV1W+t4SQfJS8eKGYHnDIDtJ98Zr1KHUrW4VW8po1I+8r7xivFTqFxcW9qLW1MYtZcog6kbTjr361r2NvriR/bYdI1EpKNzGBSSv1ArkyfiV0aMKUYysl8UXpfs0d/EfBGDxtepWxM4Kcm7RnZNrTZ3v9x7EkunAArqCoe4kUr/8AWq7agSj91MsnP3o2Df8A168WbXNXgIMlxOCONs8fI+uecVPF4tncAyW6fLwWiYqa+tw/EVOsre0+9L9D4LFeHFODvCm1/hl/nc9sea709w0jPECeGYlc/icVfj1jVf45WHHVlBz+Yrxyy8danb4jt9av4B2XdvX6YPFWhr8i3CvFd2iMTl/L/db/APe24r0YY+lVVrQl6Oz+5ngVuDcVQd6VaS8mrr7z2JddZx5V1bQyL0PHUVl6n4e+G2ukjW/BemXJYYMklnEzD6MRkfga4z+3biWD9zdyxSY4dWEsf5EZP51ybfED4raXezR3HhHTdbskJ8ue0uhDMy+6PwD9CaitLBVI3qxaXmrr8LmOHyvPsPP9xKLa/vcj/FxOy1b9nL4I64GFpZ3WkyvyrWtw64PsG3D8q5i5/ZDuYA0vhL4n6ja4/wBWGJUqfqjA/pSwfHiwtRnxH4N8T6SRwWaxM0f/AH2vX8K6HSPjT8ONUUJb+NrC2JIJjvJDbEH/ALabRn8a82plOUYr4JRv/wCAv81+R71DiHjHKl+9p1bLrpUj+KkvxOIuvgt+0n4b3Jo3i7T9YhA+7OwDH8WXcf8Avqs7Ubz9o3SNsmu/DRdTSJdrG2JJ2j2Qsf0r6A07xGlzGJdP1pbhHHDRXAkU/kSKvnW9RRWxKnzAjlRwa4a3CGHkrQTXpZr8Tso+J2LUv9ohBvzi4y++L/Q+b7r426da2Xl+IPhv4i0eZkKs7w5U/QMFNV/CmpWc0sqSPItr5wkBK/MI3GenrX07H4rkgiS3vLBJMphiD1/pXzV4mSDT/iHqgjQxR3TNKiAcAdeP1r4zifIvqGHjVhqr22t+rP0vgPiunnGKnhnFxfLde/zaX6JpNfNs6C31uJNP1QaY0sUUUy+UrNghT/X5a6TSPGetRW4jF9KSoHBOa4zw1bQ6lq7abcjMF/G0ZDDGD1H8v1p1z+yBLNB9u8EfFLXNGmmJcwmV3jU+m3djH4VxZbgsbmuHhUw0rOF01879z2s3znK+H8XUo45XjUtJNq/Sz2T7Hpup+MZ7zRGtLpkHmLtkIHJHp+Ir4K+JHgzTrG4vdf0EobQTMssfHy/MQefrX0JqfwH/AGttHtpbPRPH2l61bOpXMkaJcAHj5SQADjua8Y8S+FvG/gnS/EHhfxbpM1neRwx3W12V8qzAbgykhufQ9a+jo4bE0I+yxsW79dfztY+JzavlmZUJVsvnG8Wna6vbZ6b6aHk1rLaz6jbWbRRkF1WV3TJOeufXn8q9Dl8FNYWfy+TJDtz+8UZA9D61ynhzSBf+LNOsUSEKZkklkQkYXIJB3dMV7B8YbG1vYrfTre6XyydsvkMMsB6kdRXdl2P+qpw5bpnzH9mfXKTrOVmj581c2kV61xoF1eWUhJDtb3Lxxvzx8qkDH86+oNI+H0Nz4fsLptjNPbpIWViMllB/rXzvr2hpo1ysNoS8co+XjlOelfZHh+JV8N6YpGGW0g4/4AK6MA/bVZtq3U+O4qXs404ys991f8zx7XfiBr/wXjutOs5ohGzrOqSjduyMbV9zVqH43eNPEvhwC707TBHfQghkd1ZO+CvIP51w/wC0Uy/8J4jsrv5dqNoGSB8oyfy71T8FX0D+GocscIWVeenJ7142Y5FleJxbnVoJzWvN1b+X6n0mSZ1j8LlsPZ1Wo2sl0S8rnAeNpHbWZpnRPMGQSB1yc/1rGtSG8xpG8tQhIIOMn0rrPiBZeZeCePJDEfIP4uP/AK1cybGVIwogOGG/5T2x0roxijTqr0X5CpScqakyWNVB4Qbmx14yaWJAp3yHkZGCOKtrG7ZZFVmA+83b/Gqks3lzLDKpJU87ehri5lKVkdd0noWIrxrSeOe2Clk4LFc8VJe3WpavOZtSfcwGVBGBj0FMZbiey8+EYVGw6gc+xpGkuWbMkZRe+euKfM7cvQTjH4iibRAxLo3PQDpzSrZW7OolJRCPrmtCOEvcAzZ2EfKo7j3q29lbvb7IYsYbdvLfNj09hWkZqGsth8ttWQC2srVP3ZQArkADJqW3DTpjySBwRUrwRACONMMrEH6UoglX92/G9eQPz/CtVUgtLFupppselfBbw7ctqk2spESv/Hshbpub736YrE+JupPd6i0CP92Uk47KvA/Pn8hXpngC9Twh8PGlV/Mn8t3IP3t8nC/zFeM6zK17qc8wbK52ndx07/nmvXxFZYfCxpx3f6nx9HCvH5x9YktIa/dovx1MyMFo9qrvc9AOtLFYXqqrSW4jQkjLDNWYraRWChRlRn73Uf5xVxY22EuAoGTj/CvG96ruz7SC5o6mQttdRyIjbvL9COWomjaNg3ljaQDgDJH4VrSyWuSsNtMWxyxYcVCsMbAxLCR6sD1H9DWNR3kopjbivdMeBJZJ0E6naW2tIq52jPJrVIkhkO24M4Hygjv+FStaRqD5KnL4I6cVqeENPfWfGGl6PGAsdxeRiXeP4AdzEfQAmtYOSmox6nLWaoQdW2y3Pp/4e2B0bwdptpswYrcSOBxzjcc/iRXz58VtUbVPHNwuFLRRJGSTxn5mI/8AHjX0pcTi00q7lwFRVCDHYd/0FfJesTpquu3+ozzELPO7/hnivbzOfs6cacd2fCcL05YnHTxMul/vbK89w8GIHhHm8Hj3HHtX3h8L9FTwb8N9GtLkbJrTTzc3APTzHy7fq2K+Kfhp4ZbxJ490XSSpkgmvkByP+WYOTkfQV9yfES9Om+Gp4YQEa6K26Y/u/wD6hXmU6rjRnVl0P0vAU5YjFRpd3+B8RftDfEC/tfFMen6ZpH2+7lUyu2MhGlYnHseM1tfs++IdSs4NR0HxAnky39pMpQMCADnGD9DXN+JYrfVfEN9rSR72luCBIBndEvyoPxUA/Umksri5tL9NQtUaJ0G0ZPauOcJToxpdVqvU9OrXjUxdWUvhknH5bF/xfbzLrpeJWIZVZgB7etYM1pcpL5xicgNhSTnrXSazqltfTRSqDv2BSccZ71UiYNyxGQcGu+vByqO0j5vK6bhhIQndNafdoe+/DTVft/wyk0qRuJrGSJlbtt3AfyFfPlv8LPEHjvWNTXTtFOoJZv5smHjjChuQMuVGTz37V2fg7xi+gQC2PzpJI8RXPYgGuq8KeKLjRtLvI9JmSB5bkvcOqjew2gKDnsOfzrmyrGVctVeK110v5nZmmXQxmLw1VPRxaffSx836o/ivwh4ibQXsda8OSJyolnba/ptHKEfQkGt+x+JHxEslCfbbO/iTgtcw7P8Ax5ep/CvoePxd4f8AFBXRPHGn293Axwk8kIwh/wBodvqPxryz4kfAvVtHml1jw8pu9EkZpFitSXeFM5APcjHpX0mW5nhsW/Z4pKMu+yPHzbIFy88IKa63SbMTT/2gLm3DHXPBFw8MZAMtjMsnfH3WwT9ADXX+H/jf8OPEk0enWuqS21/cAxwW15A8bGUj5VyRg5PHWvI7eBnlE0MOyO0bKpt5Z+mfwrotG8Nan4r1Gz0WxtLRLq9uY4YJXT7khYYfOCRg88Vw57WoVlPApXjJWbv1fb0OXh7JqGW46hmlBOE6clJW2dns730eq9D3fwtJcNMlxdx+XCyY+f5QWJ4wO5+9XV6J43u7VnWS1hkgDEBwSGGD0rTn+EWtrYw29wY7u8hCOZlbaqsByF9vqK881kR6FbXHnXKAw3GJHZ9scfPzHPp05NfB4WGLyv3abt+Nz9wzdZZxLR58bTU5L5W809PI9Rj+Imj3pEF/ayYA4LxiRR+dKq+AtWfi2tQ8mMtE7RMfwOK+ZNc+Mt7b3EUHgnw3N4jtbckXd40ywRs+eFgJ5cADlsYz0zRb/tGeGspD4j8NeIdCmPBeS182Pd7Mhz+lfRKti5RUqlFTv6X+7c+DhlWWRny4PFVKDXm3H8br8T6db4f6ROB/Z2o3cDD7oYCUA9RyP8aozeCdUtpVMt2t3AGBYxRkOB9Dx0968q0L40+F9VVG0jxxDHIeAjuYXU+hDAGvRdN+JPiDyhcR31vfI2AcgN+o/wAaxeLw204Spvyf+Z6kMBnVJc1HFQrR/vRV/vizdstX8I6G4dGjhlVWDfbldDu7YYDZ17VJa+MfCslvJd3EiX80pYeTCoATnqDUcXjV7m1ae70qIxHJ/dY6+hJ5FZmpQeDtfhkttR0SO3WQ/wCtjwkh9w68g/4VNLD00+alipJ+bt+OhxzzHH0nbGYBzj3hZ/hr+Yq62zK7CAAA5UAkcZptzN4XvuNc0O3uSwxmS3VyPxx/Wsq1+HMMI3eGPH+o2wx8sV0y3CAfRuf1qO68JfE+0QtbT6DrUaHIVjJayn24DJ+deq8XmShZxVRfJ/8ABJp5nw5Opac5UJdpKUX9+34k48E/DszG50yyl06R25ksp5ISPfg8VpJ4b8UWsg/4Rb4q6kkY5EN0y3C/Q7xk/nXKy614j0gf8Tr4fa1abfvSWyJdRfnGxP8A47Tbbxr4Xvrny57+K2lzjbLuhfPurYqI55PDv95RcfS6/U9X+xsHm0f9nxMKq/vcs/zueiR6h8ZLNRvfw/q6DB3FHgdh7bSRmuG8Z3mvX+uQazrfhs6PJDtQqtyk6Sg/KWyvTr0PtWtp+sTxsI7LUHdYzj5Zcj86d41+3XnhubUpLhm+zjI3HJwev1Febm+eUcwwc8O5S5nqk7NXXnuejknCzyfMIYyNOmls3G6dn5X5X9xXs/EdlbPptpFFtuba4EjyFfv5PCg9hj9TXqei+J7AmWCXUoLe4DkiFpwrkHocZzivBLEXFzHBd2ytIzgHCrnP4V2+p+CPBviBdPu/FWhRXMtzB+6m5WWJR1AYYxyfWsODcwWHqzUkuWyvd2Xbfp09SfEXIVmeHpRUpKd3ZxV33Wl1db9T2q013UEQFL3cgOR3r5n/AGr/ABFDp6r+4jk1XV4WhM3m4eJEdWBA9Ca1X+DdrbS/8UT8TvFGgOBkKt+ZI+T02ygivKPjR8JvGGn3Fvr+s+M7rxRcTFbZGEWJI+uAQvGOvPrX6BmuKpzwUnRg7+VmvXf9D8z4Y4aq4XNYrH1k6dno+aLenXTT7zzn4e2Gvaj4lUaJZNqGqTK7lXkVd3cksxAH4mu38V+HPiDAoeTwNqCEKBI6p5oU45I2E5Fd7+zz8Ntf8JX8njDVLEF5YDFDbvjzAGxliD06cV7pd+I7VyVl0gwzfeBK4BA618dSw1dU3Uadj6bHYvJFjHg8JiIp7Wvpf1s1+J+euqG+tdSEFzZXtvOzgGK4XbnkZxmvtDRlCaNYxgZxbRDnt8orkfjn4NHjLSZ9cM7xXWix/aoFRRiSPI4Y9e3GK7LT8iztgOdsSDn/AHa9bI0nzSTutD8249wssFWp0pb6ny1+0hPcDxziLcB5YDFOuNo49xWP4NujPojAqF8ubBAGMDav9Qa6T48Wr6l48mto22OighycKuAOprgtH1ObSJJbaf8AfLJz5kX3WOeuTj+Vc+MrRp46XNsd2V0ZTyyml1Re8VnzY/OIwYiCe/HtXOWly7GOO1VpTMT8mzr7HP4dK3dUubPUbdhFMEzjIfgg1kfYI4ozgkMDkPjI+n/164sfOE5xlF9D1MJSnSpctTcnXTJI5doQ7mOUA5wD0/SrH2GGNTK0QJJ+8w5HFWftSu4dMM4wAc8Y96kaTz1EZxGMYPX5j1zz0rGjOSVmjfnktDPSBcTbX8uNiOBznFLBbLKpBOBIBksMGrC27NFkIFXO0jvzVxIIbWJY2wGxuHc0qrs7kOU7XKbWaxjhMNtypHIFIlqicI+/ccH1NWZHEmPlKRjgH1pI4lbKk8Dk4GDUp396Qc0n8WoG1dD5sisCMHPvSDbIdxwgByST1+lWH+1GJWCFiw4B7jNPtYY2lVJhlGyOneunl5bJO5vblsraGkniXXItNNjDdqI5yFJZQzAD37VnCzzveRgxY5JPrVuWCJIWSPdzkttH3fxpYsmE424C5B9K1bSd6m5UYxg9EZ0ojiBI5PQnHSlDSbvnbcCRwTirDW0+wu5wHbgdgaFt0chyTwuOR+tc7qO7cdkRJO7aK6xebIqhhuOST6c+lXpVHAjwFVcFh3/Cnw2yyBkO4ORlc+1WIrPYixx5kldhhQMjn3qYO9+5pCMnHTqZro6Jwqrzjc3OBXbfBbR/+K2OplRnTYWdDjjewKj9C1crLujdbaYKDJ1Lcg/lXq/wk002OiXOsOBtu5vKjJ7he/HbJrty6HPiI36angZ/XnRwNTu9PvOt+IuuPp3he6IO1mhdjz3PA/Wvmy0RjME2Ky9Nxr2P4r6oZ4FsYm+RnVW/3VGT/wCPFa8xngitpHiSOTcVB+brk9OlXm9aMq1l0OLhjCyw+FdVrWT/AAX9M9m/Ze8Nve+NLvW5490OlWw2YHHmyHAx+AavUfj9rbWmkusMmGgtncKDg72+Vfyzmqf7MuiroPw/OpToUm1S6eXLcHYo2qPzDH/gVcT+0Bq7alcmyicAXE2/OeiIAB+tc1eonh404dWfomU05QnUxM9OWN16vY8P0+zlFvsyQAAMgZx+PtVqPTjIOZiwwQfXHarFtC0UJdbhfLJ5Ge/erLgQIshmXL45pRfMveZxKKaTe5UWxhijIbYyj+91pojgjDExgAc1cvrm106JbuK3lmmi2SJKVDIAR0KdDz61nJPd3UGL1MMsW7cU2g4PGQO+DWDxMaT91Gc6nJLlsRtLLJInkhBvfbg9/wAe1aKvfxI01hfCKRgFZVAIyO5zWVa3GowrvlgRxEVdHjXjr0Y9ieatapqkWdtrAFZ/nlx1ArP6wlJ8z3Bzpu03utv+Aa+lXM1wyrflVcEZkj+634djXYNdixh/0K7ukQdAJDj8P8ivObaW2mtwsUjNLKNrIcgf8Bx7V0EMN9HaRxGRoAyDYGk5Ixwcf1pJ87uz0aWJbVjP1/TILq9Nxcu1uCGcvsBDMASOnQk9/fpXYfAHw6t98W9KREaS3st9yZXf5vkjOMr/AL5X1rmYLR4r5p7y8m2vHIoEYzsYjg4OR1+le3fsuaQ8vijV9VmtkDW1oIjJt5LOeef+A/rVU7+2jFKxyTip1E9j37X500rSdQ1AkborZ2XPrivgn4hxX/ivxNdx6zfy/wBkQP8AJYx/KksgAJZz1bk9DwK+5fiXdx2vg67b7vnlYOT1yef0Br4e1eO4uNWuL1FDRvOwbLDlckZH5Cnja3sa94roenia0qeXqz+KX4JGZJDYafaQ7H2ICAq44AFJcuZnWN7UTRkfNhThVPOT+FSNao87TP5bwmIoDtAUFe/PU57/AFqa3n33FxLJH50koBjYcIDnqB0x1HTiphjZbs8NVXbU0fhVpem6d4n0Fdc0mzuIrqZyRMiupjY4AIIOOQa57xR8N47LxPqKaDrmq6HLbXEkaCxnKR4DEA7TxXS/D+80zTfGqR62VmtHbZ5h/wCWRP3WGehBP86m+Jt2ZPEd1JpkqyRzTsPMjbj3OfrV4SrKFWpzbNJ/c/8AgnZmlSLjhq60s3H71/mjldO8RfHrwvAI9J8b2es20TZEGp2YDH23rk/qK3tF+Pvj5L6LTvFXwuU+ewjWfTr5dhY9BtcY5/3qy5JL4W0eSCkhB4J+U55PvUV1Jc3LPF5qkABlIXacg5BH0wKVStQq3U4K/wDXaxphcyrYaSjGT5e2/wCZ6gfil4e0l0k8Uabrfh4Scbr+0ZYh7+Yu5f1rp9B+IGhapH/xTvjGyvA2QPLulzzyOM1BdrD4w+GFnLeRiQToIJVcDAboa+dbn4EeG51vLiJGspbaQqXt5GifrwQBwe/5VlhKTrXcW4tf16nrZpXpYZRlVipQl30/4H4H17Y+L9YVvLuUjlRT1PUjvzT7nXNKv2aHWNCtpk+7lkWQYPsRxXxtp2lfEfwsyjwj8VNURUb5YL1BPF7Zz/hXs3gO/wDjXrmgpqEqeFtZmhdoriFvMtZt6n+98yHIIP3R1rspvHRVqdRT8nr+f+Z4lXC5DjJc1XD8j/mi+X/0lr8UeqJ4I+GOoeYbOyTT5sjcbd3tjk/Q4NVNV+HU6afMuleNNReCOMlrWeRJ1kUfwZ4YZ9ea5qfxt4h0mMN4o+G2u6eMbXntIlu4iB3zGSf/AB2nWvxG8B63PJbWviWC3uX+9DO5t5Qcf3Xwaxr1XytYjDpvutDuwGX1KU08vzCpFJr3ZWmvudvwHeFb94bJXthHFJEjwgtyM45P1xXUi/utT0rS0ijknlgeRPLiBLYzngdemK4LSWFvc39qGVohIsqlTkHORuBrtNBiOmPcR3j4MEX2pQDyOmfx5WvlMupxeIlh6l+WV07dP6sfqedzqxwix2Fs5ws4p9Xa36m3pt8kNwYr2WS1KknbdRtH/MYqtqkd14l8QNBpUKTrHEJJWjmCxY4A5A+9XR6T4p0y9tEjubl0U9Q6bh/ga6GzvtL0mwm1G1tdPlif5pDHEFZj2ztxz9a+74eweFwGI9thK/PF/Zf/AAP8j8Z4o4nzavR5M1wLpTT+JK6/p+rPPpvDusWifMlzGOhIIbA/AiuH+KHxLufhta6ffXVve6sJpPltrYDfIQfu5bhRgHk19A65e6XPbW7aVIkpuJVjIiYPuB7ADvXwf4/ufFl34qv7bxFq5uUsJXtoIkiESqFYgsQONx9eK+qzPGU6GHlzwSl0Wut/yPksLUw+Y2k4Jvvbt5npnjT9rLwx8SbKTQ9D8D65pd9fRrbmO8gRI40zhiHQkEDqOhJ/OvVYB5VtGBjhRj8q+UtH0yB7jTXS6AkluCpjGcrjByT7819YBY3hUH5htB+leJlFdVHOyseTxk51pUnPon+h8xfGhWuvHt2iZDKwH38Y4Hb8K46DTJ3MqfZ3ZYo2lLFcAKOCffnPSu1+J7QHxzqDyRmRizBDuwQwPXkc/SsG9u9T1OVLhbmGQQQFTEcIoTuABivEzSXPi5o+kyWPJgaV+xzUdtElxvlVli6FguT+AonUQyM5DEsSsa/dJHY+9XJ1QvtclSOSA3Ye1Ok00PZvfAqqKB5ZZvnyPQeledr0PQi3ZkD+RborqFQPkFfb0p/2qEuyMp8xeAjDBqeTQneNPMj8xjukYg/cA5yfT1qQ6Y81zGIzsWRGJJ65A6+vWupVLuyZi463Kq3kUa4ycknK5yB/9epoSJhvRWyR0J/XPap7mHSksooreG4+1Kf38zOAufQLj+dUo41jif8AeAtxj6+mPyqnypWkaJfcW0ijeMjzUKJzkjofWm7g/wC8iXKngvnkn2FQ2qs0bxvFll+UE9GzViL7QVEPyxhAM4xxzT54dEHMtrFi2tw0jPLvUqeCzYGPWp5QsGAoDh+QQOnvVSOG5mmb96QvPzHo4z1q66qVWIgM64Bfbycdqyc3J7mblzO4y3mIbywuZCvC44Hue1Kdz4eS4CMT9f0poinztDZPoD0+tLHbTxnLMoCEA7j2PvWvtVNWnqdCm7WaBgASULEJ1b1qVwEiwId7sNvGc55/Wnqim4P7xNjADPUn3qzLPZw5Ko0jBsIcHgnqf061F4rRLQj2kua5NY2eEwIgkhBAy2e9WY9OeNd6Xe4dxkjH5VTgMglG47dozzwTz71eWcMONpAHB9efaurmpWOpVly3aKcmkwvIYoJDvHUsO9dnoXiWfS9BGmSW6CO0O3CNhn3HORXLqgMglkAU5yAO5/yasWpaeTErt5KkkBeMn3rndacHzUXY5atGnjFyyimmWNSv21aQ+cQij5lU85PvnvVWx0ibU2kNvG5jgUPK+QNi5AySe2aljtQ7SGXGFyysDyOgH86FElsZPKmY+Z95VzggdCfzrnm6km23r5m1Ch7NW2ij6b0nWtO0Pw1a6dYyrLb2tkCZB03YAG09DXgXjbVZtav55pQQ0B2RjPGM4J+v+FUoLu4SwkVtSkEGA+1ZDtyeOnrgVR1vT7W7UTQu8jJGuG3n+L/PSoqVZ1OVt/cehUx6jQ9jT3erKM9otvGYxICrAIXbpj+I1FYq/wBpDXK+b0Kbgdqj0FW59NLxQ28Z+ZXO95GyQMdD+VOMb28QkMO5oyBzjketXSk+S73OCD5dbGrcixi8uGG8AEqjzVUdQOcH2qrd2KX7vch1UNxuHAGeBwO/tUs0trIPJh2rNKpUM64xnuT/AI1lxJcLdyaasjOIJPlKfdzkYbHT8axpVZSep0TrKXQjvrK9sEltraNnhutqSyMmdoz2/uniksNAkkuJZRH5luBt2jgv04559e9dXplnczxyNPD+568/eOP8mm3MltATtkZUVQQHAGc11tUpLVmsaUOXn2RXs9MJjlTyECJK0iKV+dB027vp71OscU4L3Sh5Iwoi7qABjH6VWa6mvrlks5miR0BLjOMYwTxVm10swEOkm8EckjG4+vNRClzv3XoSlGTtDYeVj8uR5J41YDITaTk57V9H/sw6XHH4W1HVAT/pl0IwcdkGMfma+W9Wu/JulgeVQWx25z2PpX2T8CtOfTvhlo4ddrTxvOwAxksxx+mK78G06m17CdVTfs+qKnx1vEtfDMFpvwWkeXPsqkD/ANCr44uW3ALJdxYZ9hYtg9Rzjt1619Q/tF6h/o32RZQpjtscnoXbH+FfMJsLEPm4YtkbjJzz17n8K4cc1Kq2d+Mi1h6dPyv95Xv1W50m5WHSzi2kSNZfMyUUdeAeQ3XOOpNRxao9pplpbSJECiuIZAD5kYLHKntznvnipGtZVkeCznkSORdpIX/WD/a9qtWmn2zWklxPexblkAWF3wWzjGB7c1wOXKrbnkqLb0RmRRXDSedMP3gG19qjnB7Y71p6ba3Oo+RZR2w+0Sy7IwzYwScc1NFZNaXdtttCW+WV3JXhuuD6+mDUs1iyzusMgaQliHVNgXng56Cto4uUIuD6odWn7VKM3onf5mfJY3cd81mWTETbHlyCmSM5HuM1YuY7RbWOEHEiRAb++/J3DjrnOKJ7AW862c1yZkUiRipxyQCRk857UkwtoWMu+UPEzZG3JRccZz65/SubmcXcaaSZ7n4Z0yyg+E9lK0yOuTI3+zivIdR1qN5ZbayLOZnYnaMAA8AH8Bn/AIEauWfje5htYbZ4YxC8OEDIqgEDAfgcnPrWJqcqaa0c0LiWeXl2jIYj6HA45IxXq0sbTw0HOlrOWmq27k5hXqZly0asXGnGzevxPp8kZUsawXLyfZiWCgyHPrjrivUfgjqkcesXmhSTKPtQFxASeN44ZT74/lXmTFpZJCYmRpsMwWQqSB1BA4OetbfhvUzpF3Y6lNBIqrMxWZnzujyOB9BU4XFKnUjNfMclzRcUfU9qvmzhRjag61n+KvBHg7xVZvB4h8Nabfq+Av2i2Rz+BIyKl0q8U2+4MSWUMG7EU6/8Q6C0UyXOrWkfkL8580AocdTg5FfUVJxjByZhh6Mq1VU46Nnn/g34H6jb293caVaSCwtJ2t7SGGY5SMcqMnJIGSMc1ev/AAbqOlTskv2tJblGjImGckjqT+Fe5/CGKG58DxajZ3C3EN1PJKJAchhuwD+laPjyQweD9UlaFS7QmNSygkEjGRXz1TKqeJn7ZaNu59lDPa2X0ZUPiSVvuPjXX/ipo/hF5mvYWa2tRteWLj5u6hT1qbwz+0r8Jtc0y9tbbxSbe7kt2ItriFo5HcA4UDGCc15drFm1xrsl3ewYt9PlKW0BwS0gOGlb39B2HPU1BqHhnTpIG8QS2NotytwUSUQKJEO3oTjPOfWoWHwOEq82HvzLz6ng1M6zHN8O6GYyTU9HZWaXr3Pu74aeEvBa6DpHi/RvDem2l/f2MUslzDAqO5ZATkgcnPWvkP48aBJZ/E/XLdE2xzXJlXHGCwDZP519Vfs/aob34ReHwX3GCEwH2CsR/hXiP7S+mxQfENrxyypcW0bnnAOMj+ld1KTxNB82rsvwPNxeHhTxMYfZTa/A8FtWnsLkO9qzRxsrOAuc4IPB7V7TL8YPC/lLHFeyA7Rv3Rnjj1ry25ksnVgs7+WzbW29QPb1+lZF3owMpXTrpZYQdwZhtJ98fjWVOrUwbcaWtzjx2U0Mdac9eXbX9CbxhfR674mu9QiZXhuJC3mFQM/pWDeSWMBWOTc5UgsV6Vrx6bLDbvl0wW4GeSe+PzqPUksw6NdGON5F+8yEBuAOD+R5riquVSo5zWp1UaCoUlBbJGXcXTG3WyaJGh3+YgI+ZGPXawOcdOtWJ7e3uWtSLREkjA8x1YkSHOcnn8KrPawxyBbRhKqn5gPvfTFTWcxtYsNtC7sAuOB7Z9az0eiRldt3Z/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6870" name="AutoShape 13" descr="data:image/jpeg;base64,/9j/4AAQSkZJRgABAQEAYABgAAD/4Tw8RXhpZgAATU0AKgAAAAgADQEOAAIAAAABAAAAAAEPAAIAAAAGAAAItgEQAAIAAAAQAAAIvAESAAMAAAABAAEAAAExAAIAAAAgAAAIzAEyAAIAAAAUAAAI7AITAAMAAAABAAIAEIdpAAQAAAABAAAJAIgwAAMAAAABAAEABJybAAEAAAACAAAAAJyfAAEAAABAAAA79OocAAcAAAgMAAAAquodAAkAAAABAAAQeAAAAAAc6gAAA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5JS09OAENPT0xQSVggTDgzMCAgIABDT09MUElYIEw4MzBWMS4wICAgICAgICAgICAgICAgADIwMTY6MDc6MjkgMjM6MTk6MzAAACaCmgAFAAAAAQAAEtqCnQAFAAAAAQAAEuKIIgADAAAAAQACAACIJwADAAAAAQIwAACQAAAHAAAABDAyMzCQAwACAAAAFAAAEuqQBAACAAAAFAAAEv6RAQAHAAAABAECAwCRAgAFAAAAAQAAExKSBAAFAAAAAQAAExqSBQAFAAAAAQAAEyKSBwADAAAAAQAFAACSCAADAAAAAQAAAACSCQADAAAAAQAJAACSCgAFAAAAAQAAEyqSfAAHAAAoOAAAEzKShgAHAAAAgAAAO2qSkQACAAAAAzAwAACSkgACAAAAAzAwAACgAAAHAAAABDAxMDCgAQADAAAAAQABAACgAgADAAAAARIAAACgAwADAAAAAQ2AAACjAAAHAAAAAQMAWECjAQAHAAAAAQEgDgCkAQADAAAAAQAAAACkAgADAAAAAQAAAACkAwADAAAAAQAAAACkBAAFAAAAAQAAO+qkBQADAAAAAQAiAACkBgADAAAAAQAAAACkBwADAAAAAQABAACkCAADAAAAAQAAAACkCQADAAAAAQAAAACkCgADAAAAAQAAAACkDAADAAAAAQAABOvqHAAHAAAIDAAACs7qHQAJAAAAAQAAB5AAAAAAHOoAAAAI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KAAABLAAAACEAAAAKMjAxNjowNzoyOSAyMzoxOTozMAAyMDE2OjA3OjI5IDIzOjE5OjMwAAAAAAIAAAABAAAAAAAAAAoAAAAgAAAACgAAAD0AAAAKTmlrb24AAgAAAElJKgAIAAAAJwABAAcABAAAAAACAAACAAMAAgAAAAAAAAADAAIABwAAAOIBAAAEAAIABwAAAOoBAAAFAAIADQAAAPIBAAAGAAIABwAAAAACAAAHAAIABwAAAAgCAAAIAAIADQAAABACAAAKAAUAAQAAAB4CAAALAAgAAQAAAAAAAAAPAAIABwAAACYCAAAQAAcA1iIAAC4CAAARAAQAAQAAAMQnAAAaAAcAKAAAAAQlAAAmAAMAEgAAACwlAAAnAAcADgAAAFAlAAAsAAcAzgAAAF4lAAAtAAMAAgAAAAABAAAuAAMAAQAAAAEAAAAvAAMAAQAAAAAAAAAwAAMAAQAAAAAAAAA1AAcACAAAACwmAAA2AAcABgAAADQmAAA6AAcABwAAADomAACAAAIADgAAAEImAACFAAUAAQAAAFAmAACGAAUAAQAAAFgmAACIAAcABAAAAAEAAACPAAIAEAAAAGAmAACRAAcAEAEAAHAmAACUAAgAAQAAAAAAAACVAAIABQAAAIAnAACbAAEAAgAAAAAAAACcAAIAFAAAAIYnAACdAAMAAQAAAAAAAACeAAMACgAAAJonAACsAAIACwAAAK4nAACyAAIACQAAALonAAC1AAMAAQAAAAEQAAAAAAAAQ09MT1IgAABOT1JNQUwAAEFVVE8gICAgICAgIAAAQVVUTyAgAABBRi1TICAAAE5PUk1BTCAgICAgIAAAWh4AAOgDAABBVVRPICAAAAUCAAAAAAAAAAD/AAAAADEuMDEAAAAAAAAjNmIjg4CCHIZISlRBTEoAAAAAAAA4ZsABAAEwEgAkACEKAAAPAA8AFAAwAEUEDgIAAAAAAAIAADYAMADREDIGjQ0QEgAA0wMAAAAADw8AAAECIAEkAZACigICAv//AAD/////7u7u7gAWABk8JtYB7ctvAOmPPz/Wl28+5Y+vPdVjvz3yG+A94c/fPuabnz7oh589/7u/PgBMYAD/AAD/AP8AAAAAAQAAAAEB/wAA//8AAAABAAEAAAEBAQAAAAAAAAAAAAAAAAAAAADoEeERAwDrDjIAfA8AAPL/oIby/wAAAAAAAAAAAAAAAAAAAAAAAAAAIL/8AAMeGQDd3d3d3d3d3QAAAAAAAAAAFxAAAOsO/w58D/AOF3RBFwUFAAIwdQAAHgASBhIPAABgExQAYBMUANRjAgAAAAAA//8AAAAAAAA1ggAAVAdxAh4hUwJwCmEPAAAnJ4cAcEiwUvcMAu8KAFgAAFmGwSMA7CzrAAAAHgAASB4AcAoAAFQHAAAAEBAA1GMCAHQAAAAAAAAAF3VRFwBiBPEWAOQO+icAAAwADQAACBoaK0EAMgAEAIAFALoAMQncDuQOFw/SDhcPFw8AAAAB5A6ghgEA5A4NDwCgDiEP////////////////////VwY+Bv4FGwYRBWwFlgTBBJUEbQRzBFsEAAAAAAAAAAAAAAAAAAAAAAAAAAAAAAAAAAAAAAAAAAAAAAAAAAAAAAAAAAAAAAAAAAAAAAAAAAAAAAAAAAAAAAAAAABXBj4G/gUbBhEFbAWWBMEEixTlE78SGRTDDqIQiAxcDQAAAAAAAAAAAAAAAAAAAAAAAAAAAAAAAAAAAAAAAAAA8QEJAN4B4wHfAfQB7QH8AdoB6gHYAf8BHAPjAS8DOQOTAtECGQIsAtwB6QHgAeEBLwLRATECIwIqAiAC6gH0AdoB6QHqAfMB5gHeAeoB7wHJAd8BrQHCAbEBrwGpAa0BtwGtAa4BvwGSAacBdAF7AW8BeAFaAXUBDwJqARICEALPAQwCtwHOAZQBrQGoAagBsQGlAbABrQGgAaEBpQGhAZoBoQGXAacBOQKeAU4CWQLQARsCRQF8AQsBHwECAQMBnAEBAakBrgGzAaQBowG0Ab8BnwGaAbUBAACtAQAAAAAAAAAAAAAAAAAAAAAAAP//AAAQAAAAAAAAAAAAAAAAAAAAAAAXcREXZGQoAEVSAGSMAeIBrQHaAZAB4gGMAeIBeAHvAQBjAmO0UlIrAAAARwgBfwAAAAAAAASTAP//////////AAAAALOgBIoWWToAAAAAAAAAAAAAAAAAGgkwfhcAAAAgBQgpRUVFRYgDZgFmAbAD9AEAAgECdQFGQAMBUgMBABQAFAAUABQAHgAKAAAAAgAAAAUAAAAAAAAAAAAAAAAApaWlpQAAAAAAAAAAAAAAAAAAAAAAAAAAAAAAAAAAAAAAAAAAAAAAAPr6+vqAAABjAQAAAMACBAAAAAAAAAAAAAAAAAAAAAAAAAAAAAAAGgAxAgAAgA8QAIldDAAAAAC2AAAAAAAAAAAAAAAAAAAAAAAAAAAAAAAAGIiBGAAAAAAAYAAAAAAAAAAAAAAAAAAAAAAAAP8AAEBAADEAAAAAAAAABgUAAAAAAAAAAAAAAAAAAAAAAAAAAAAAAAAAAAAA1GMCAAAABAAAAAAAAAAAABIPEg8UDxsPAAAZDwAAAAAAAAAAAAAAAAAAZAAAAAAAAAAAAAAAAAAAAAAAAAAAAAAAAAAAAAAAAAAAAAAAAAAAAAAAAAAAAAAAAAAAAAAAAAAAAAAAAAAAAAAAAAAAAAAAAAAAAAAAAAAAAAAAAAAYh3EYgAAQAAAAAABwAAAAjgcAAAAA6w4AAAAA5A4AAOQOAADcDhcPAAAAAAcAAAAAAAAAMQkAABgAAAAAAAAAAAAAAAAAAAAAAAAAAAAAAAAAAAAAAAAAAAAAAAAAAAAAAAAAAAAAAAAAAAAAAAAAAAAAAAAAAAAFAB8AAAABAAQAAQABAA8AAAAAAAAAAAAAAAAAAAAAAAAAAAAAAAAA8QAJAAAAAAAAAAAAAAAAAAAAAAABAAAAAAAAABMAAQAeAAAAtQBzAAAAAAAAAAAACwAAQAAAAAAAAAAAAAAAAAAAAAAjAABAAAAAAAAAAAAAAAAAAAAAAAAAAAAAAAAAAAAAAAAAHgG/Acc5ZgBrCgBEZgAAAAAAAAAAAAgAAADAAQAAkAEAAAAAAAAAAAAAB6bfNgAAAAAAAAAAAAAAAAAAAAAAAAAAAAAAAAAAAAAAAAAAFw8AAN8OAQDhDgEAAAAAAAAAAAAAAAAAVQVUBY8EBQB5AIUAUwBfAAAAAAAAAAAAiQQrQQAAAAAAAAAAAAAAAAAAAAAAAAAAAAAAAAAAAAAAAAAAAAAAAAAAAAAAAAAAAAAAAAAAAAAAAAAAAAAAAD4AQABAAC4AfACAAIAAXACADAAZgAwAAAAAAAAAAAAAAAAAAAAAAAAAAAAAAAAAAAAAAAAAAAAAAAAAAAAAAAAAAAAAAAAAAAAAAAAAAAAAAAAAAAAAAAAAAAAAAAAAAAAAAAAAAAAAAAAAAAAAAAAAAAAAAAAAAAAAAAAAAAAAAAAAAAAAAAAAAAAAAAAAAAAAAAAAAAAAAAAAAAAAAAAAAAAAAAAAAAAAAAAAAAAAAAAAAAAAAAAAAAAAAAAAAAAAAAAAAAAAAAAAAAAAAAAAAAAAAAAAAAAAAAAAAAAAAAAAABiFURgAAAAAAAAAAAAAAAAAAAAAg4ODgwAAAAAAAAAAAAAAAAAAAAAAAAAAAAAAAAAAAAAAAAAAAAAAALOzs7MAAAAAAAAAAAAAAAAAAAAAAAAAAAAAAAAAAAAAAAAAAAAAAAAAAAAAAAAAAAAAAAAAAAAAAAAAAAAAAAAAAAAAgwkAAAAAAAAAAAAAAAAAAAAAAAAAAAAAAAAAAAAAAAAAAAAAAAAAAAAAAAAAAAAAAAAAAAAAAAAAAAAAAAAAAAAAAAAAAAAAAAAAAAAAAAAAAAAAAAAAAAAAAAAAAAAAAAAAAAAAAAAAAAAAAAAAAAAAAAAAAAAAAAAAAAAAAAAAAAAAryMBrw8AQQAAAAAAAAAAAOAO5w7lDucO6g7sDu8O8Q70DvYO+Q77Dv4OAA8DDwUPCA8KDw0PDw8SDxc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lEwAAixQAABkUAAC/EgAAohAAAMMOAABcDQAAiAwAACoMAACEDAAAuQsAAOsL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4GAABXBgAAGwYAAP4FAABsBQAAEQUAAMEEAACWBAAAbQQAAJUEAABbBAAAcw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pg8AAA8QAADbDwAAkg4AALcMAAC5CgAAJwkAABwIAABkBwAAPgcAALcGAACTB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nBAAA5wQAAMkEAACaBAAAJAQAALIDAABVAwAAHwMAAO8CAADoAgAAxAIAALM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HUBAABnAQAAZwEAAHkBAABoAQAAeQEAAHEBAABxAQAAawEAAHwBAABtAQAAa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8QEAAOMBAADeAQAA9AEAAN8BAAD8AQAA7QEAAOoBAADaAQAA/wEAANgBAADj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wAAOQMAAC8DAADRAgAAkwIAACwCAAAZAgAA6QEAANwBAADhAQAA4AEAAN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8CAAAjAgAAMQIAACACAAAqAgAA9AEAAOoBAADpAQAA2gEAAPMBAADqAQAA3g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5gEAAO8BAADqAQAA3wEAAMkBAADCAQAArQEAAK8BAACxAQAArQEAAKkBAACt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3AQAAvwEAAK4BAACnAQAAkgEAAHsBAAB0AQAAeAEAAG8BAAB1AQAAWgEAAGo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8CAAAQAgAAEgIAAAwCAADPAQAAzgEAALcBAACtAQAAlAEAAKgBAACoAQAAp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sQEAAK0BAACwAQAAoQEAAKABAAChAQAApQEAAKEBAACaAQAApwEAAJcBAACeAQ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5AgAAWQIAAE4CAAAbAgAA0AEAAHwBAABFAQAAHwEAAAsBAAADAQAAAgEAAAE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JwBAACuAQAAqQEAAKQBAACzAQAAtAEAAKMBAACfAQAAvwEAALUBAACaAQAArQ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eIRH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Nqu2q60IVUOeSh4OfQKAxV9ArwEqQKZAkcDfgOrAVkDYAGdAcsJMAb2VzZBAAepIHMCpQbuATECkgJGAgMCLQLMAfQBIRy9DAw7ckC8B0QPxAL1BFACMAIzAjwCIgIbAm4BwAFzH8sOz0fbRLcN+TUxBFYEzAJ0ApsCAAKRAz8DMQI1A1wtQghgQVk/kTqwPsgCuhSAApICMQQGAwsE0gP/ARgDZjTVEr80izWtMPA0LAI8BvoDTgKGA10CUAq+CTIEXgp0DaMH8CDDHLUaLQu0EGER/wvWC2MOdweYjWm1ZSx7omQGKQU2DRIJpxJ/EJAGAxQ+B9ICmQgEBqcxXHg/L5e6QAY0BzUHNA7YC7sJ7AWzDrEFIQPrBXwFmQs/DNwFrAugAqQFlwcACW4G8QjNBO0H6gN1B0ADmAeVBfMDwQW8A1kCNAPHFFoIGRdsDbEGzRGdDDsPdATBC2gEQARMCqgFJgO/AxMD4QPrCBsEngi1CuQMRQpaAkoJAQJEAooD3wNKAwsEkwTIA+wDaAIAB4IGzwQWAzQFAgVsBdMH0QN3BO0DVALRAisDFATQBLwEVARQBLMDWwX6BeICzwQ3BHkF1ASyA4ECLQPQBH0EiwGbAlcDsQNVAzQDwgIKBGcGKAXRA70D2wPfAx8DSAQFAq8CbALgBoIC8AEQBHgCFQRvA9qr2qs9VXaffWg9NTAzMjIkKiQqblplqJRQOzM2MjYxMi8oJ5aWj6SISEs/NSgvLTMoICebnJKfn4BgPi8/OE5HSUdAfEiXmpqVgUA/P0VFT0NESHN1kpGPjV9KXXNzlsTFl45UMnVgYXWHg4CLkd/b46+IhHhxYWBqiHBlenu7tditgK2BeVtLZIFoaYOIfpKEiX+0h3+fq5WbgZ+jnYOAUYB3fW2HssjF1Y680aOVjaeZeYB2hISftLm9x9W7qpChm4mAb4iKkaGwuLbJx8HDuZibe2mDd5WcmZmnucHBtrGWe3R3gX+WpIqaqJGnqau0qH97e4GIj5mPkrSNj5e3qp9/nG9lcAAAAABrAAQAcfQDAFwcBABtEAQAf3TkYbik5NnReOW5sezkwbhA5bmwPOXBhUQFAKVABQCZaAUAuWhliQAAAADtbOUxtBjlQWTgAwBeJAQAWjwEAHnQBACsSOXBsoQFAJgI5cG5NOW5xZBliZmcBQC9WOW5nFAFAJQ0BQDLtOWxAW3lMf5s5TFk8AMAXPADAFswBACicETOoRDlwaCQBQC3/OTBtmxliZeEBQCz8OTBiegEAKhQBQDIJOW50/Tk0e5Q5TH0VOUxVfwDAFn4AwBa3AMAW1wEAH5w5GGvSOXBr0jlwaTERM7hpAQAo5xETtYUBADycAQABR0EACO5AwBmWAQAZngEAFgMBABX8AMAU9wDAFnkAwCVfERO6+wDAAkVBAAQLQQABzUEAP/UAwDgKAQAJxEEAPfwAwDcPAQAclDkYVcEBABN+AMAS+ADAEnwAwBO+AMAfkjkYbBc5Fm8lORZjmhETn+IRE6mpEROv/QDAKUcBACS0AQAmaxETrrA5FlxWOTh+6gEAFggBABUMAQAfizkYYZ8RE6TpEROmJBEToGgBACfrEROrtwDAMv8AwCpaEROmHwFAJ2sRE7CjORZy4jkUczc5FF+KORhgFTkYYQ45GGDfEROsODkQa3I5FmM4AQAlhzlQbjg5FmvfEROyPgDAGaABAC+9ORBmYBETsFcBAAGeQQAh6zkYa3c5Fnc0ORRlqRETrXg5Fm3xORZ0KDkUb245FmvfEROnYBETqOcRE620ORZ1+DkUaKYRE7sQAQAKRUEALyk5FnNyORRxoQEAPjohFE1kQQA0cTkURitBABoHAQA4KwEAMmw5FGVPEROq6BETqzU5FmGjERO1FQEAKWoRE611ORZwMjkWY085GFxHAQA43gEAMnE5FHU4ORRJ/EEEIxNBABsbQQALBUFEPVI5THp5ORRd9AEAHh45GF89AQAzaTkUbQc5UHtmAQA98gEAPIM5VECDUVQ8AzlUSwZBRBEuQQAdVkEAI1URE596AQAuoDkWYKgBACs9ORBiwAFALZ05Fl4uAQAwITkWWw0BACJqEROFJEEAMfI5FHv4ORRNzWVEC7lFBABAVVQqzDlQdoI5VGo0ORZ3DTlOYkEBQDcIOU5hiwFAN285FGYFOVBaYAEAPO0BACmkEROn5BETouMRE7elAQAsYhETqMc5UGZ6ORB0mDlOcpg5TnAQOU5zjjlOYkcBQDauORR0RTlOdkA5VHrzORRCe0EANgY5Tnk6ORRHr0EAM+05FGt1ORZ4HzlMQAAAADCeGWJ1ljlOdAY5TnIQOU52DTlOeAw5TnZGOVR3MjkUduM5THYfOU52gTlUdG05FHqAOVRvwTlQQAAAAAAICAgICAgICAgICAgICAgICAgIAAgICAgICAgICAgICAgICAgICAgAAEBAAAAAAAAAAAAAAAAAAAAAAAAAAAAAAAAAAAAAAAAAAAAAAABAAAAAAAAAAAAAAAAMDEwMgwAQAHwAAAAAAAAAAAAAAAAAAAAAAAAAAAAAAAAAAAAAAAAAAAAAAAAAAAAAAAAAAAAAAAAAAAAAAAAAAAAAAAAAAAAAAAAAAAAAAAAAAAAAAAAAAAAAAAAAAAAAAAAAAAAAAAAAAAAAAAAAAAAAAAAAAAAAAAAAAAAAAAAAAAAAAAAAAAAAAAAAAAAAAAAAAAAAAAAAAAAAAAAAAAAAAAAAAAAAAAAAAAAAAAAAAAAAAAAAAAAAAAAAAAAAAAAAAAAAAAAAAAAAAAwMTAxAAAAAAAAAAAAADAxMDAAAAAATk9STUFMICAgICAgIAAAAAAAAAAAAGQAAABkAAAAQVVUTyAgICAgICAgICAgAAERAERUVlIEAAAAAAAAAAAAREMBBggACgAAACwBAAAHCAAhAAAACgAAAAgCAFM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T0ZGIAAAICAgICAgICAgICAgICAgICAgIAAAAAAAAAAAAAAAAAAAAAAAAAAAAFZSLU9OICAgICAAAE5PUk1BTCAgAAAHAAMBAwABAAAABgAAABoBBQABAAAAHigAABsBBQABAAAAJigAACgBAwABAAAAAgAAAAECBAABAAAAFVIAAAICBAABAAAACowAABMCAwABAAAAAgAAAAAAAAAsAQAAAQAAACwBAAABAAAAAAAAAAAAAAAgICAgICAgICAgICAgICAgICAgICAgICAgICAgICAgICAgICAgICAgICAgICAgICAgICAgICAgICAgICAgICAgICAgICAgICAgICAgICAgICAgICAgICAgICAgICAgICAgICAgICAgICAgICAgICAgICAgICAgIAAAAAAAAAAAZAAAIAAgACAAIAAgACAAIAAgACAAIAAgACAAIAAgACAAIAAgACAAIAAgACAAIAAgACAAIAAgACAAIAAgACAAIAAAAP/hC/lodHRwOi8vbnMuYWRvYmUuY29tL3hhcC8xLjAvADw/eHBhY2tldCBiZWdpbj0n77u/JyBpZD0nVzVNME1wQ2VoaUh6cmVTek5UY3prYzlkJz8+DQo8eDp4bXBtZXRhIHhtbG5zOng9ImFkb2JlOm5zOm1ldGEvIj48cmRmOlJERiB4bWxuczpyZGY9Imh0dHA6Ly93d3cudzMub3JnLzE5OTkvMDIvMjItcmRmLXN5bnRheC1ucyMiPjxyZGY6RGVzY3JpcHRpb24gcmRmOmFib3V0PSJ1dWlkOmZhZjViZGQ1LWJhM2QtMTFkYS1hZDMxLWQzM2Q3NTE4MmYxYiIgeG1sbnM6eG1wPSJodHRwOi8vbnMuYWRvYmUuY29tL3hhcC8xLjAvIj48eG1wOkNyZWF0ZURhdGU+MjAxNi0wNy0yOVQyMzoxOTozMDwveG1wOkNyZWF0ZURhdGU+PHhtcDpDcmVhdG9yVG9vbD5DT09MUElYIEw4MzBWMS4wICAgICAgICAgICAgICAgPC94bXA6Q3JlYXRvclRvb2w+PC9yZGY6RGVzY3JpcHRpb24+PHJkZjpEZXNjcmlwdGlvbiByZGY6YWJvdXQ9InV1aWQ6ZmFmNWJkZDUtYmEzZC0xMWRhLWFkMzEtZDMzZDc1MTgyZjFiIiB4bWxuczpkYz0iaHR0cDovL3B1cmwub3JnL2RjL2VsZW1lbnRzLzEuMS8iLz48cmRmOkRlc2NyaXB0aW9uIHJkZjphYm91dD0idXVpZDpmYWY1YmRkNS1iYTNkLTExZGEtYWQzMS1kMzNkNzUxODJmMWIiIHhtbG5zOmRjPSJodHRwOi8vcHVybC5vcmcvZGMvZWxlbWVudHMvMS4xLyI+PGRjOnRpdGxlPjxyZGY6QWx0IHhtbG5zOnJkZj0iaHR0cDovL3d3dy53My5vcmcvMTk5OS8wMi8yMi1yZGYtc3ludGF4LW5zIyI+PHJkZjpsaSB4bWw6bGFuZz0ieC1kZWZhdWx0Ij48L3JkZjpsaT48L3JkZjpBbHQ+DQoJCQk8L2RjOnRpdGxlPjxkYzpkZXNjcmlwdGlvbj48cmRmOkFsdCB4bWxuczpyZGY9Imh0dHA6Ly93d3cudzMub3JnLzE5OTkvMDIvMjItcmRmLXN5bnRheC1ucyMiPjxyZGY6bGkgeG1sOmxhbmc9IngtZGVmYXVsdCI+PC9yZGY6bGk+PC9yZGY6QWx0Pg0KCQkJPC9kYzpkZXNjcmlwdGlvbj48L3JkZjpEZXNjcmlwdGlvbj48L3JkZjpSREY+PC94OnhtcG1ldGE+DQ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CAgICAgICAgICAgICAgICAgICAgICAgICAgICAgICAgICAgICAgICAgICAgICAgICAgICAgICAgICAgICAgICAgICAgICAgIAogICAgICAgICAgICAgICAgICAgICAgICAgICAgICAgICAgICAgICAgICAgICAgICAgICAgICAgICAgICAgICAgICAgICAgICAgICAgICAgICAgICAgICAgICAgICAgICAgICAgCiAgICAgICAgICAgICAgICAgICAgICAgICAgICAgICAgICAgICAgICAgICAgICAgICAgICAgICAgICAgICAgICAgICAgICAgICAgICAgICAgICAgICAgICAgICAgICAgICAgICAKICAgICAgICAgICAgICAgICAgICAgICAgICAgIDw/eHBhY2tldCBlbmQ9J3cnPz7/2wBDAAMCAgICAgMCAgIDAwMDBAYEBAQEBAgGBgUGCQgKCgkICQkKDA8MCgsOCwkJDRENDg8QEBEQCgwSExIQEw8QEBD/2wBDAQMDAwQDBAgEBAgQCwkLEBAQEBAQEBAQEBAQEBAQEBAQEBAQEBAQEBAQEBAQEBAQEBAQEBAQEBAQEBAQEBAQEBD/wAARCAFQAc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8xpxtRUcAEE8j1p04lbyjOOGXKkdxVrWRZrK7aXIZLXd8juPmx/jUtva3uqaPLdSSSPDYYVAFzgsfWtowu2kY8yspMzrpGTbJ5JSNxlec/WlikmEgIYqWGVbO3irkFtNfW/2KyjaWRA0zhVJOB149uaoeU7NhVJZByMfnSlFrXuOLvoSw3DwuJVALKc5bnmvQvAxn1MRRafLA90oeR4ZOwVs4TdkZIJ49q8425OVxjGa3PDGrWmk3DTXEUZeMiSIuMqWHYgdjW2DqRp1E57GOKpupTfLufSniDxPeab4OaG0dp4WtoJDFLsGQH5yQ2TztAA4xXJfAnxDpGgaxqGr+KAX+3Mm6K4+VWMjFcgH72M9ge9cb40+KfiHxnHaX09jZ28enJ5QayXbuVjgh/wAPatS11h9V8KX/APaNj/prSKlndx4jATgsSnVlyM8A45Ne8sXGtX9rTv7q0ujxfqrp0eSS3evkew+OviafEI/tDRNcktUsZBAdN3JjzAflLIG5XIJJ6AD2rpPBPjxNJtZbvxsdOtxHtuIfs8ARE38bt2cDOeelfMGpxeIdCjlhWeWC4gMdyodRiQ5BLIwGcAEnnjrXM3Wt6rqwkvdU1aW4Zn2lDKSTwfmx6dvxpvN6mHk24+9+H3Ef2VCtGyen4n1n45+IVz491mHwz4J1l7e3CtHeeWgdJGJ4y65wMA+mSetJ4f8AEHib4b2jeVdhrUOzfY7naGlAUrujx/eKj/Jrw74daRr81zZR6ZoN80zfvHUJs3rxhwxOD95ePcV7t4J+Ekuu21xL4niv7KYTl0eWQP5iOgyoX+Eq2RnvxXVhZ1sW3U5WpPrrb5HHXp0cN+7uuVfeeZePfiF4k8cT3zXGoXNlaiQuIRMSmQADEuBgn0x/e5pvw38NSXN5YWCpeB3YMd0IQtESCSpPuB16c9K+hdYsPhj4WtotO1XTImhkYpLeMBI0Tnpu6tzz2rjfEnjJ7S9itfAHhWwupbJjbwSbwhl8xsIqAkercnjg03g4UKntZz5pdktRxxPtI+zhCy/A8W+K93oxtUTStdlv49UuZZ3CRxqEO7jcEGSeeh/CvM5dIv8AT7y1W8t1SK8jWVN2RHtboT9Ov4V7PpHgrUJ7tbHxH4VuIr69u0D3DIY0i2PkuGJCjCjnpkdK9e1TT/hJ4ptX0Gy8N3BuNMt47u3f7GyiaOJtqhZOcqTxnI45rz5Za8W3UnLlfRWZ3Rx0cMlTjG667HzFpnjBPCuj3Wl2OmSLdXsYjFys54XIJUgcYyucetZlh4y1nT7q5u2vftBvOWDO2Q2CNw5zkcc0/wAWWl5qfi29t7JWmuZZpcqo2LuzkhQf4QPX0rpPBvwJ8T+K42SLUdOifa7OrygeWi8An1ySRjtgZ615sYYutO1HXl0O5vD04XqWVznrePUvEfiTzbHTmvMSxurWcLHysgkjHrnJOTWRqDrcatdR6rNKhaURee7FiCCAWOeTxXu958Hdf8J+DL/WdK8S2lrFEnkXESzYWdEUbZlJIwxfcOegHU14dPr2oCM6YbeC+Eczz+b5QkLSMBuG7uBtoxuGlRSjVTu9e/yJw1WNRt02rLQo6slnpmqyW+mTpeQxlSkzRld52gkbT6HI/Cn69qJaWOOO3t4TFGI3MDMVl6ENz07ce1Tz+Ftfa6s5tfsH0i21H54Z7mIxxsMcEHGe46Vi6r9phupLe8kVmiIiO0DHy8f0rzpxnTTTVr9Dugoza1vYdeS3tzGbu5bKv8qucANg8gYqmjIuSyndii3iMrH7OC2eOTjH4mpJ9PuIYFubhGjDHADggn3HqKx5XL3jZNLRld5hN/DkDv0pvmtjOcgehpnyg8HHNORN+M9jUtJF6CuC+VBwp5x6U+BomX9/ubZ29TSTkAB+w4znp+FRKyntnHtgGhMAnMrS7QDjPyjrgUSGbYqFjwcYJ6U4b2Py5LZ6+lOdgctM271xVXAr7Wzwc8c1MLiTIjMhKjoD2NRhDnKqSM4Ap0qqq7sZLcYxTHZMmM7KwIOD3AFEkizcspzycDvUG5mKgn2zSoreYoV+enXilbsJjcliDznsKufZtiJJ5ee+RUcsbkF3XAGBnOeoyOnercc3lKYwcK4Ax688Gh6E7iXs8U0EZWJQ8ZwcgDjt9ao7Gf8AeMAD+VSXPmqT5nBJxuNQI3GM55xg03JvcFFLYPLJkUpyQeeKmmbB2qxOO+OaZES7hUBz3x2qxLEu3CMTj73saV+g7EltCY4WuJ7aNlcFFL5yPpVSTg4zj8OlJJMzqiuzMBwDnOB6e1WHZpiCxXJHCgdhVSaashKNncpM5XLBu9OiJUFmI5Hel2KSy4xjPU1G4HQtnPpU2RVwwruAvzE1NNZMI1KFSzHnnoKrjYD87EAelWI58qxVQMKBz3oGyoyhGKlhxVm0lIbA2xjpu7k02ZI2CmM8/wASj+lRBism5flKdsdKbV0M0rpFv5C5bEiALtA/WqksMSriJdzDrkcfhRHM0a4hVjJjrjlvWlYeYN8mcj7ynt/9apQiuN2AG5wfxp5beoJPPamPL/Cn/wCqhGlkPJxjn8KrzGI8ZJ2kMKEGCFjUH3J4pxfecFsr3NWLaEJJlgGz6HpSuIQ20kkBWKME5zlR19RTEtVe2cuSsinua1kZNjIkqoSOOeT7VmTBQSEySMgj3qU2CZXEyqdrDKYIHtWhoN3f200sNmu5LpDC6MflbIIGfcZyKzJYpYWKSxsp9GGMU6FnGEV2xnOB610xm07oiUFJWZ3XhpodIhk1RBGHMb2hVlEhLOBjAGCDnnNYWttBDeW7225F8oI/yBTuyQ3c+9P0bUIyhtr4tJDI+5ow+3nH3gexFZ97JEwVoWySzA5J6Z4z+FdNSvz01ExhS5Z8zKrKq7159uOacIY1j87LjaMEY6mr9tp1jLG1xLqSI6uAYtrFtvqOMfqKLiK0aVG0+R2hkPzI5yVOe5xz9ax5Ha5rz66EWl3z2bM7s4gmXbJGpwWGc4rofE3ie/uG00xXG+1t0BhKHbgHB2kAYBHf865i/sJrO+ntRIkgt2Kl42ypAPUH0rtdGn8Jx+EorLUrlrm7lkDJB5e0xEkqxVyCDkYPI611YZzcZU+a3X7jmrqCam1cqX/jm81R5bq8LSySKsQLuS4UDAC+nFVfCb2EesJc6hA/2NM+cwAYxISBnnryR+dYslpPaXEkIXJjkKEdCK9G8BWUNnoniKDUHtFu7mxMUAuI2KsCyE4IPDYGRx1HUVph/aV6qlJ7XZnX5KFNqK3Pdvgn41a+8SyWgEktskAgTEO1VYAYfqfvDGR7A19Ao6sMAdDkV8T/AAp8X2nhXxPZ2d1BM++ZY2vBKDlCF+QgcEAkY5B5/Cvta1ZG2yK2RgYI719pl1dVqOr1W58jmOH9lW02ZnX3grw5q6SJc6eA0sqzyEdWcHIJqn4e+F/hTw3Kbm1tGluC+/zZW3sPmLAD6Z4rqWMIGVY7vaohMysfm6etdajFvmtqcnNNKzZy3izV9D+1/wDCOeI9KlkhuQMOqltyZ5JwOB2POa8h8XaJ4c8MeJW8S3L39tpLKlotkjMEngAVcs38Ea5zt7kfjXtmt+E9H8SXsF9fJKJ7dWVGjkK5z6464xxXA/Fj4Y3Wq29rNoWn32oTQ+Y2Hu8Rx7iM4jIwxOenHCnvivPxtOpKLlZNrY7cJOKaV2l1PlfxLrdx4k8QXF5ZWJt4EcRI1uuAgxtXp0BA5Gfxrc0q58RaHJZ+IX1i3eWwCNDArCT7RHk7kdVOQQQmQeTkehr23wd+zu/hTF9eahLLNNGUCuy+WAxUklMHkAHjJGa8l+LejXXhm+8iSSKylee7mBSPYiQjaIwgHJLEMST/AHVr52eCrYWm8RV3f5ntxxFKvP2NPZHHeIdZ1XxXqV1Jf6z9ghvZTMYdspUL821VQZJ6EfiPesyzlv8AwcftZtoZN3ywvMpDbyMhwMc4Dcg9OntWR/a2pRSpJFcyCRcskpzuAP8An9ahvpdX1OZYJLma4PJyXLBex5P0rxvrN/fS97ueoqFvcduU6TxH8QZvE0EdlcXNzNBG4CC6IkZFC8Ko7DcWOM8cDJxXKSXiXBVEsQJBlWIbKn3py6TqEriwjtN821m8tVO4gd/8+lVJrW5tJjbXMT200eBsdSrA+4PSs61SpV96WvmbUqcILlidD4Qhhi1mK7LSAQI8uIow43BTt3D+7uwDWj8Sre+vNfl1W5iRWvIkm2IoCxAgcYHTsPpXM6KJzeqVvprbP33jPbr04zzjit258QWaI6Tq9/xJGTtMe4n7hPzH0BIq4TX1f2cu9zKcZKtzR10OXNpF5q7ZN/0XGfzp1zAF6cHBNMkkkfLqu054Ge2aiuPPfBDd+griafMdhCZG35L4zxyKv+XGIFHno4PTj9KzjEwIznHSrMRiChdxI96Jdx2F+5wEI9zzTG2NnJxxUxfAAUHbVWUBRkE4NC1ES2N29lcpcwsPMjYMoYZBNSFHuned5ELOxLMeACefwqkACcg8jtU6SRoyGRdyryyg4zWifR7BbqgjhbYzk8DpjvTXDgZYck5qaS4Q/wCrXaCeATnFMLqxw5J5xUjuKksxi+yknYW3YA705WKLw/A7d6NhXlecepoCoTubOD/CBQ/MTsSRzpdIILnzAoLMGUD72OM/jiqbqBJsAxzVsYYBYxkA4IzgioWhKyLgsezZ7Gne4hImeMsuOT79KcuJOAxGSTjOTikkjXcFLsCeCaYqmPGTwDjjvS8x77ispI8tu1IZXXjt0GBTyNz5UZIHPpUUiuTwflJ7c0KwC/MAX654FRhdxAByfQVKYj08zgdecZpYWRXyYuc9SeAKLgQPDJG+GHvUeWJK8gZycVpSYY7iRgrkM3eqk9s6qCp3A8ZHNNMdxkcuMBVx/tVIcODlRk8Fh396iKBfl3e3FLHIEBQAEY6ntRYBu6SFtqMc96nVWjTe5+ZugJ4PtToY1kYLOwXHRu9JIqK5zc5HsKQbii0STmLaGPLZNMlieFCC4J9uMClhuNmBEu4sep6irU372BwceaD0HpSFqjMyQeCKk3yJyCcE8imtG0agsoB5waN3AJOSfeqdhl2GSDbuVPmBwPXpUjxebGQVCzPyfeqCzJEQy54OTz3p/wBqd3LlsZOeKhp30Cx9wX3hbw3qTbb7w7bXKngiSJG/H1rIf4I/DC7zPL4YjgZxg+U7IB7gA8U7/ha/hGHEmo3JtFEauCwGCG6YPetew+IHg7UlVLTXreQkcLv6fka/PajzHC+7aUfvPqo/Vq2qaf3Hnd9+zX4H1G6ni0jUtRsWUAriVJU/Jhn9a5DXP2ZPENlBJ/ZevWd4gO7EsRjfj0IyK+gY7nTWu2nt7iNwAM7CppbzbdQypasU3LgFSR830rKln2YUZ8qndeav/wAEqeW4aoruNn5Hyhq3wj+JenW0Vq3h3z7dCXD2+2TnHUkHP4VytzomuaUkkNxptzCwOZC8LLgD6jpX2/pFneLaRiW53tjBOAcflir17pcUseJrWKZTwVZM5H6169PjCpGajWhzeabOKWRxs3CVvU+AbxHhuXV85xzznPFMjVmIVGA4J6+navtjUfhT4C1uRpNS8LWDyk5LLH5bH8VxXgvxk+HXhfwLqdgdBt5LdbveHid2kUdgRk54+te9gM+w+Orqik03939fI83FZbUw1N1LppHGaF4evNd0O+ubO5VpLNluZY2IBKcqTnrkZ/WvZdA8DyWngzUNGuiL27v1gJgLplcEghSRww2gevNcL8NfCGpeJNUl03RhECIykq+YUJQn5jzw2CBkHsa96uPCWoaFPpepF+LV4HlVY1xLI0hDbyecfN64+lfpOV4OMqftHHfQ+LzDEvn5E/M8GuvCN5oXi+18P2UjRhJ4pRHPz6bsEYzypFfT/wAMfGGtar4h1fQdTkgljs7a2njMQx5ZYFSpB5/hz+frWD8TPDtmPEuk+NYbxY7uwuIYvKlBaIoxO7gdzkY9x3zS+A4Xj+J13rOml/7P1HTFWZXcvtmWRjgE9BgjHsa9HDYZ4Wo4rZv8LaHn166xNPme6X431PaRKO/1plxd29tCZrq4jijXq7sFUfiariQZyDVbUrKz1ayeyv7SG5iYZ8uUZUntnNem01HTc8rrqyTRPFOgarKyadq1tcFeD5b55zjH51qzazp9nOkFxOA8n3QBnGOTn0GPWvB4fAnifwq9jLc+L4rSNbiPyx5KHc4Xjdjk44Hrge+a8w+Kup+KNM8VYt/Ec9xfTov2x7eXCeYMrhOuBjGRXjYvHzoU+epD8j1MPhY1JqMJo9z1/wDaF8Df2jPaWbXNwtrlTOoCxlvQE985/KvA/jV410TX9YimXT7SZriBHeVpC5jUPwOPunHXHXPtXL+HtBvteikuFhnkaNVBUuoUux+TPIzlto9a5bWtKuY9S8idlWUOUlUuCEYHnJ6AZz+VeBi80xNagoTWj2PWw2X0KdfnT1W4kxhluXtLCBrmWbCx5HIPUgD3/lVSXTdQ02Pz5SsLeaY2iY4cMAcjHpx/KtZ7TSvD81vdC++0XcU0coW3kyqxgtuUsMc/d5Fc/rGoXeo6hNezMxMzmTrwMjgflgV49TlSd9X5dD16TcnaO3mWYtSvCvmxTfvVXBkU4IA9DVPU57m+nFxdSNNPIPnldyS/YdfbFWrKxvpBIJF8uO3iEzlhg4YAjj3yOfekFskx8jAZ2XcOvHpiuZuUUr7G6tfQz0lKN8rENniphNHtKzOWJbBGO31qZbCON9s7YwDuOcGoLiwSQb4ZcbsbV7YqNGVoIYYiokiwgxj3JpIraZ3zMxRRgjHUVPEqJAFARpBwGqBmn6Ty4XjkUk29hkcoRGKL84P8TZ4+lV3jGfusBjJNaD2vljcrdB1J/IVXaQbcOu70Jqk+wXIt39xuKllZWWIiJVwADjufXmoQMEsw4z0FS3FtNDbxTmGZYpR8rMvysR12mqSdnYTtcgbaZAVz15FBRWJK5x39quWIsXtp1mjdrptvlMGAVRnnPqajns4ICEM5LsobGO/pVKOlw5uhCyqAFyDjqRTSS3QnApZI9q5z3xjvxTADjIA/OkPzRIjdST74pdzsNwx1xj61FnYQc5zUnO75OQaLDsWbc5H3sORg5PGDTgCoJchl7n1/GqgkeI5zgfSpEdpEBB47jPX8KmzZJLKyx5LAg4zg1XZ9xzwM9+gzUshDDkfMPWqzE98GmgsTRyqqkAEHOAfWo3dlzx0JIpqAA5LehxUgHnswDIpB24zTS1G9NyWWOJ4YnhyHK/vV689j7VAyMny4O4HHXIq7bJKLdmit9yoQHfBx7Zqve3Sy3DSwwRwgkfIudo468n8ap66krsQvKcBWJqR7keUqxqFzzwec1WCbs5yRUkboOgGT61NkWiQYchQoyOvFDqkEgDp0696aHcHCMFJ6mmtMFUhSTnrk9T60mhD5JVK8Djqai3IyZ79qQscL8oGRzxTXYZAXoOuaB2HLlSQDtzxUsLiN1AYkE/MagVuQu0EdOKeybWHzY/GgCWQxucrlj3z61WkBX8PQdKmWVVbI6UmVfIP596FoMi3BdpKjgdKA69OMHrgUsgGRjpUYHP3sUCufoxr3wx+HniDjV/CGkzE5w32ZVb/vpQD+tcXqH7MXwpuJGlt9NubBiCM290/GfZia9Se5ZDum027IYgYWMMF/75JNQfarHcwlkaAt90S7kz/31ivzyGNxVP4ZP72fWPD0no4o8xvvgQtt4Uj8OeGfE13YzQy+at66hpWXn5GPGV5/SsbQPhR8V9C1aBrnxhZ6lpyt+9Uq0bkdsdia9kaBJ23RXq4HHykH+VSIskaBVlDEdMmk8ZU5ZRnZ37pX+8HRipe7dW8zwzV7349eHdRuRpfhWPULASt5RjmViVzxweaoH46fELRM/wDCT/DfUoUU8uLZwoHfnGK+g0lkcMphGV4BB5pFmlVsS2v7sAENyTn6U4VcK0ozor1Taf5ilGte8aj+aPAtO/ad8L3T7L6znt85ySvQe9cd+0J4o07XLPRJbWKZPPVpl8yIDzIjjDKa+oNR0bwrq6uuraJZXPmDD+dbq2R75FfPP7VmiaRY2PhyXSbVYRCZbZFUEBUAGFHavRy36o8bSlRTi/W62+85MX7b2E1Uaat6Dv2c7y9fWre7TTY4LWe2kt3cIFDFeQQerN65r23x3a3N7pVs8EjL9lvIp3VWI3IMgg46j5s49q+d/gtqOtWt6qW0FvKbv98kLO6BWXjOMYznHPPUjrX0XoOt3GrW7xalYPbXMR2yRSL+RGeo96/fsqtUwkYu9z8gzK8MS5K1ire6deapdalpl/8AZ7m3u4TPApUZhdcBPx6nPtTvBemPpGnafZP5plhkn85jnG7PP1GelXryG+Ov6deW4H2aKKeOcg4I3bCvHf7prShVIQyrxuYsfqTmvSjTSlc4JVZcvL3NPziOg/GqWq2cWrWMlhPJOkcwwWilZG/MUCTAB3c07zCzcGm4qWjRKbXXU8e07Q/E0mty6YdO1RYYlKJLeXjOsiREhWXOQGO1T7V5troh0zxbJZa7q81rNAxihjtMy7VYAn5ievY496+rDx+VeTeIvgqNf8RPrSzW1pG1zGVWBdjRwL94DA+8SSa8TG5bNwSo6u/X/gWPWwuNgpSdV2VjynX9P0LRLKGy8NatHcMVjuLkyu0bOuW2lSeCwyQQBn5uOhrz6FdPtriSO68uVpBlvMX5R6YP4Hmvpjxh8E/Dmr7ZZtcextoLYQIpk5ZtwO5iTz7CvJp/AnhOW11nS/D11fahfWaqXIjYRhBkAkDvn19q8LG5bWjUvZLtr+h6uExtKULXbfX/AIc871SCxv1jh0KwleacNIxC5/iOFUDpgdaox6fBYahFZ6/Bdr/E0MY2vyBt6jqaurJdaP8Avk3LJFkMucMSOD0+v86rardXs0Ntc/b/ALSCoZl5HlHJwh/D09a8GXLF88lr2/4B7MOZrlT07l/UxoZ1W30q2spRC21biSP55cAcgHOCeP8A9VW7bRLRLGeTS7e4u7oJHKjtIqiBCSAW+p24xXFPJPJI9wGfzsks2cHnrWm2uX959ltGud/kxiOMAYCjPTjjHJolWjK8pIr2Uo2SZZngiW3juVXzZjlZElQ4jb19DWdGDGD0LDuAOlah1W/j0htDju3W0kmErxL90uOmfYdqoG3kHm7AFJA7c1x1Jxlbl2/U1hdLUqyl15yAeoGKbI4YYyGzwSastbkxhmI3YxyfeqrxQqxwSwA571mrM0FEkjMVUZH1qswbcQx5PXipmQqBJsGQORiqeZZZGbLEc9qtIY/YudrEsT0A9afLcTvDHbvKzxRAmNSThc9cCokUBSTnn17GlLHAJw3YYq79BOwRRn5ncEELmo1co27qfc1IJAcDb09aa00JQq6Hd2x2oTY90I0pfBYbSBtG0Y4qME5zu4703Bxk9D7UoBIGTVbgPjTewG/Azipynlg4z6dMfjUCOUPXjFSCYbeGI9aBXFKMUbGOP1pmNqgKdvrjvUkTbsgr070xkYdAB9aWw9yzLeTXrCR1BMahQEQKMD2FRzKpPmqg+lQqzRtkucnjFSId/JbC45wKb1dxbDd25ySgGeMAYprxqp+Vt3vinsdnLLwKaGP8OTkd6dwFEkojMSswU9eeKQEBdoRc9zTS3AUjrTTnd8nbtS3HYfz3bI6YFMYZXAB4pVITAY//AK6Nu/5geM96L2EM2qBuIOT0zQRu6/eNB6YPOP0pGLDk8ZpjuI8TDnBxTMfpSmRiee3SnxRPMflXkfrR6hcYGYDg4FTQ28k3zZ47ZOAKjkiKkqRyDg1ZsnTOzyE4GWc80ntoAXNpHboAzMW7ntVbhT8n/wCutUwJcSO4jlmRBxsU/wBPSol0TVrhDNDYSLGDgZGP50K4K5RbZtHzfNnNGwN/F1Ga1YPCurSIZXjSPH95uf0qwnhGdkZ576NT6DmgpJs/SlpICoIDIf8AdNV5JIiMK6/So1vo5MborhSf70TCj7VbFskHJ45r8y95LQ+tlJIpT2NjLLvaCAseDhQD+dMisYoX3ojKMcgsTmuT+Lt9qOjaMl/oFlJ5rP8AvriJxujAH93qQfXtivH7P42eLrdxEdR38jiSBD/WuijltbFQ56c0dFNKcb2Po0ko5jQgMRnGQTipYxc7du4e25T/AErzzw14++0aeNZ1vT78XOCEaONGDR+pXcCOc8frWvbfFrww8hjNzcgjqHs3yvsduRWTwdek2rXsZ6LRo6x3uckeRHJkdA+P5ivKvjp4RXxjo1nGLKSK5t5m8kbl+fK/NjaT0Az+FenaVrljrVo13poMkQOC2CvPccjNcd8WbxLTw+jwRTq8s3lKysFKsVOCD9cCvX4bi/7UoxrLS/6Hk5vJ/UqjpvWx8w41XRdWaOwmmiTTZ9kU+wGZXOcDcP4Tz9elfU3hTUv7W0Cw1iXmW6t0MjFMMT3zx65ryrxP4Me48AaleQWnlXl19nnmDucpsOXIBIBwd34V3PgXUYrbw3Z2huXuSsSsm1CW2EcA4HGOlfv2XUZYapKnLa1z8kx9RYmnGcVqm0dp5vH48U4S9qyhd30n+osdg/vTPtB/AZP54pRFfzf6+9VATyIkx+pzXsXtsjy2nbVmo9yqAs8ijHcnFRJq9mRmOczMRwIlLn9Krx2dnF87RCV/70h3E/nVxJFVfugegqG20UklvqJ9p1G5BEVtHbr3MrBm/IcfrSXFm80DB72WSQg4Bbame2QO3408yD0PvTTKAf5VKgmtQlUlHRHlM9r4qubtdFure/mju5JEnkFvsEUYYbZAw5I56ZPTvXSaX8N7bRbe/lyb+4uLdogrN5SychgGK4zgqOeuM12YkXGT1pGmwCMj/wCtXLHBQV29X5nTLFy0tofL+s/C/UprxdU1BbfTYJJdipFdbzI2TkADJHOOtcZr+l3Ph+4a3uSEbzGQyoPkxnGQBzxg9ea9c8X/AA419fENvKb6FodUumZmhVgY5CCSAv8AdwOvtWL48+H1xoGlJezGW6klkAliabcWCqMEA8kZ3H8RXxuMyupBSkqbST3vf+vwPpMNj4ScVKad+h5la6DHFM02qWVx9juY3aO42lcHJCnb16jp+veqN9oLaSqyOWSaRdwGQQwPTGP69K6i+8da1e2aabqMflRpENu1cNxgKGz9CeOua5XUNRjPyCMkg43FiS3NeHiXSi+Wnr+B7FH2kvekVLfeqK+cEHr/AEpXupUkJX5+OxqGeV5gMH7p7+tQzTsoUwNyTg8d/SuNR5jqSsWjcedHtdiGA5Hao7qVCCU27gAcHin6Vpmo61cpGkZVWfaZFTOOmeO+Mj860PEngm98O3cyXOowTOsKzgD5S2cZG08jBJ+uDW0MJU5HO2iM3Vgpct9TAFxhCJGOWOQB1HanwiaWFyBz0BI61E5BdJHjA+bqDxj0q99piEBkJUKScDPWs5O2ljSxSSRBmEkZyASOmajaQqxwE5/Gm7wH3Ko5546Gmxj58OpVD3PaqQxzgFMtgDsQKhSQ/wCrZjszk8VJMrD5I33Ioz9M1CcE8j8apaahaxqX2mPBa204im23S74SUIDqOCRn34/CqL28sIw3DemasW0srqnmyNIIhiMMThRnkD0p9xIrO7gfKeOegOMU5STfuolX2ZnpyCxOP8aVWHBxzUjRAD5QSxPNRAMGAAO49qEUSq5AxinKxfAOc9hTfs8wIAibJ6YGau2+k6g5ZVtZPMUA7Shz9aQDFhj2MZCDjgUimNVPlkkeh7Vdj0XUnVv9FYc/xEZH4VZtfCGpSyRqzxESHgKST+WKWuwrMyHjLAE7eelKLZtqqVAb+db6eGII2c3epxKI+MqRwc9Dzn9KmGmaNDChm1EFiSBtbdx7gcimky1TnLZM5byHVxuBOTn2qQQxEbuM57114/4RGG8RLiaV4k+9LbwmUH6LIYyfxxVBtS0yC4MtjpybckfvAOR245x+dK1zWOGqy6HNSQ78mIM3fIXinx6bqLqJEs5jGehCHBrpv7f2KY4LKGMHlgeQakufFN3M8fk2ttAkagbET5WI7nPemjSOBqPc57+wNVdlU2bpu6ZwKuL4O1JpdrtGgxksMtgfhVs+INWSY3MVzsfn7qjA/CqbX96+5jdS5c5b5yM/Wne5rHASe7J4/BIXdLc3g8hBy6gY/U1PDoWh2Dbp75ZA33QsgJH4Dn86y2LNgsST703J3Y9B19aWuxtHAQXxM1EXw7Az7oDPnoxB4/Olj1PTLZXig05Cp9QMmsoDB4PakAGSOPajU1WDpLoag16RFaOG3jRCemKiGuX+3iQAHjAFUcHacdaRQccnkUFxw9KO0SwdRvH5M78nscCohNKw3O5JJ5yaZgbcZ6GlUAjB9aTRrGKirJH2XqPi3xLpXw6svF9troe5nsorhlnhVoyxUEj5QDyTjr3qXTPiD4i13wrba9pllDPdSjm2f5MuOoDAnHI9KxnmRvgDYXEqK4i0uPcrjcDhR1A7cV598HfEV5Y28mk29vLccJPEgfKAnIOAeR1qeF8oy7MHWp4ukpWk0nrdfcfM55jsVhIU54edtLvs/vPSfGvxubwTBZx+IvBstwb6Bnf7Pch9jDhkwV54PXivI/8AhYfwevNVN5cW2uaanmCZoDBFIg9gQ2ce2K6D4p6L4n1m/wBJ1G4EcSKDbukTkkByC2RjtgV4T4n0dtH1qXT4diiOMvkjJYfWujHcKYXAVZVMMpQi9Pif63DLuIsVUgo1JJv0/wAj6o0744fBm5hjjn128OAAiXaS7APoBgV12jfFj4RONtj4h0eEnjGVQmvgiWeWRlZm6Y4x6Vat7K6lVZIo97TvsjAbBJPbH414L4dpT0jUl+D/AER6cs3qbySP0Pi8Z+Grry2s9e090b+7OvI9RzXI/GC0t/Ffh600+yugwW/heQwsC2wHkjH1618RtFMLWDcblZFkdN+7CgDsPTBzXX/DvxF4i0fxPYRpfXBieZQY5JCUcZyBgfyHXpXXlfD6w+PpVJzbipJ7f8E5cdmjq4WcVHWz6n1TqukLPoTW6qWmEak+YzMvGCRjP14qx4YsW0rR7e0cruUEnHQZOQBU1ncNNbxyyBQ7KGO3OKl80DGRX7ZGmlLmPyqU3y8rLvngYBwaAwUZ5wapiQeoFO8z3rXYzvfVll5MDKmnxFix3E4HrVQyBRjP5VJBJ3bPT86G9NAirsuduTzUbN6kUm8YABx71BI53Y3ZHbioi22W12Jg5PU0hc4/+vUAkAzyPxpnnEnrVLXQz5SVlRirsFLKcqSOn0rK17QbHxBbm3vC6fKVDI2CAetX2l6YPPvQzEj/AApSippxlqik3Bpxep4dr/wkvr7xHZeH4jALMRMUnLfP5agAEr6jAHf1qzffs0ae9yJtN16VEMgyJogxVM89+Tj6dK9HvyF8caSwz81lcr+qGugecxxlwjN7LyT+FeLDJsFOU5Sjd3PX/tLFQjFQlpY+Y/EXwv8ADXhPWl0zUPFUsm62MvyW+799nAQ8/KOpzmsa38L6Vr9xJNotwLewjchjIgaSNdrHc+CBgYGTn+KvbfH+jeB9ZnS68QyXdsYzlwsRXIwepx6muDXX/AHhxYrDSWuZ7OPZ57OQks5G/qcAY+bGMc59q8HFYHD0KzUnGMfXX5ntYbFV61JOKk5emhqeD/DPhddIvLm7gmeK0Vo4bpW8vbLsLM4U8BeFwTkkkV4r4m1eDU7iKS2RxFGDGskjBpZCDklvzwPpW34l1yfWLu8caube0mlLJCshOFOODzz0rm/sWjx8yXssmG6BQM15OMxcKyVOmrJfiephMHVg+epdt9OxjyTMshKj25qLe7YUNwORW80Oh5LiCZzvx8zf5/lQbmxiDCHTIeTn5uf/AK/5GvMSPTVGb1MaJ1KlWX5gTzWilnc3KnbBIzBclQvarD6oWDhbK3UkjnZyP8aG1a/cFftG0cAAKBiny6lLDyYi6DfuqqIQqMM5Y8D6+lPHhiYqAZoUb0Lc49feoXvbxyd9zIeMfeqPc525bP40cposH3ZZ/sW1jOJ9S2gcDaO/vVgWWhxuN9xK+zqvZvfIHH5VmgfzqQjk8UmjaODh1L/maCihUs5JATnLHDD8e/5VJ/a1lEWlh0qESdAwwMj3GKy1AOBnj3pdo5FFjWOGproan9uSogjhtLeNc52hcimNrWoupDTD24HH0NUPQDvT8DkCqVivYwjsid9QvpCpe4c++eaiM87As0zsRwPmPFIBgjFAHBNOxooxWw3JI5Y8mlPsO1GBwc96cRgg4osW0RsOTwaYRlQalkXAIxUeAFBpMcUP2gHJPahRjJx+dGTke9A6HFA0heq8nGKYANo+tPBO09qaeBwaRaQj+5pv8fPWnOR9KaQS+D60inZMXGeh5xSEckEUoIBI3Z+lIAMkk5oYlFCjoQM9aQYAOeuc0A9aRcHPH1oDRC9Rz65ojIzxSdRgDoaVMgEkEd6HrqCsfWvhp3j+BNjlVMlvZkYcgqSpPUnjHH0rxC01CLR7651HSNUSylhLNJFCn7vaGBbAye2ORj0717X4VgMnwEaGSF4kWxkA3jB24bBx7jn8a8V0W80bSNct9RMUU2kXysk9nOvmFMR8uCc56dBW/DN6dbERva0/uufI5z71KlLe8T3nRL+LxH4etb+58uTzIVl8yMgqT3I9PpXiXxbsba08a3GqvGqJPphEe5uC+3Hyj1qbTNb1Pw1a/wBoaTdyDw9eXWGhiH+pJfPygj5VwCCfwrH8c6yfGEVlbfZPMvIJJgsoO0+WMEKRnng5r7LMK8a9Cz+JWPm8FRlh6rt8LueYT2M8UaPLCQrZAIbOcVvy2KjRNPjs0kWaUvOA0oOcE4YYPGMGtvVPDVnJp8N1byoqrBHHIkbDcJtvPHUZIwSe9Lr/AIc0Ww8C6PrFrPLBqcweNo3ydxVzux2A5xXgRwUqUZuVrJI9iWKjUcUu/wDVzlI4jP5y75GTd5rIikqCe+Sc8HFel+GNAlk8TadbaRFHNYGa3kW4wQYplGe5ycEVN8H9L0rULDVP7YgJksoirtIP9UnJ4Hrwa9V0HTo49AgvILK1SSOc3CMYxvZc+o6NivayzL01Gq3vZ/d0PLzDGtN00ttDs95AwfxIpwkXGMEkVTEwZQwK4Izil8z3r67m0sfMctmXfO4xx+VAnA4x+lUxJjqTzS+ag6mlzbhy2LolFKs53YBIH8qzzMAcluaPtSjoQQKejFZs0/OPXNNaYHrwazhfYzz3xSfbAT9KSiUtdi8ZTjGRTDKR0Jql9qycdKTzicfNTFZFwSEe9OE+DjvVLzSR1pPNOMdaH5hYz9WmKeLtCkz96O5T/wAdU1uy3HlqzZyFBJx1/CuV1uU/8JFoDjj95OPzj/8ArVe1DVhpt7aS3LMLdpV3ADhssBgntya43VVGM5Po/wBEdapOo4R8v1OM8ca7qFrpN9dW8c8apGVl8yJpAV7gE8dCeeg9K+atzMGLMT06mvuz9o3XfgVdfC2ay8A6cLLWUWETnzQCy/uwy43Hq49PWviHXJIZdWvHtmQxfLt2DjoBX5zjcbPGz55q3kfoOV4WGFi4wd/MoEdc88inc89+aDnDdeMU58hnwP4hXGeukCttGCOA1K7ZJ4Aw2KSQYL57NSzDa8i/7Z/nS3NLDWABb607PDE46UkmcuPTFHTf6bQf5UXHZDs8jHTFKCMqOlN5491zTlVmKbVJJ7YpFMUH5TxzmpcfMw9BULHyyVk+VgeQ3BqwWTe+2QH5e3OaUtilKKerIxyQT6elKAMMTSJuAVQrkf7ppyrM4O2B80rMXt6a+0gxnbinHAzg05ba6JH7hgPenC1ue8YBJ7tTSZDxVK3xABwD7U0A4PtVpLK5ZQRHuI/ugnP5VuWvgjxdcxKbXwVqcu8feaCRQfcZAq0mZvG0UcuOMU8/e4z0Pau0t/hR8S7kbY/A5QHoXIB/V/6Vp2/wN+K0xBGj2UA9JHiOP0NCQvr8FqkzzU5wcknPtTNpZQoUk57CvYYP2ePihIQx1DTrMn/nhNsP/jiiuoh+FmoaR4Iv/CurX0E2pXc8SJdAs2wPKgGSeeMmnyc3Uj+0V0ifPYhl3cRP/wB8mpYYSu7fhf8AeYf1r3C2/ZOmwDeeLYh7pbE/zNa9p+yhocfNz4pu3PfZbqv9TU8qtuCzGS2ifPDxptyJIwSefmFVpDEoH71TjIyuTX1Jb/st+B0Cm41TVpj7Sqo/Ra0YP2bPhnAT5lpfzY/v3bDP/fOKLRIePqPoj5GMm5sBX49qP3rTLiMgE8EkAV9lW3wE+FcKg/8ACKpKVH/LS4mb/wBmxWV4++GHw+0fwjf3On+ENOhnWMFJBCC6ncOhPIqUkS8dWfU+UFsrsvjbGuexfrT00y6cF1ZOODgE4rXFp8Sbud10nw9dmME7GjsQF254IJHNTr4W+MV9CbiDStSCLwchYyTnHA4NNQfRGTxtR6Of5GTH4fv3IX978w4xEamj8MX2W+S644Pyhc/pWxH8LPjJd4Mguk3c4e8OB9QDxWjH8AfiTeDF7qFrEOuWuWbNUoPsZSxT6z/E5pfC7JtLRMAeu+bbj9acdEson2zzWSKowC1wp/DrXYWn7NPiFwz3via1iAbgAM2R61p2v7MUcif6Z4tQH+8sQwfXqairH2S5qmiM44hVJcsW2/meu+A7Jo/gxd2kyGJPLmUAsGwp3Y5GRXzfp13ZzWy6I721zLb3DLbkFULoQRkt3PPHBr6a8IaL4l0DwPr/AIa8V2Rs9Tsbi5huLc4bawJyvBI4Oe9fJMgtLPVY5ZfLfe4fnIZQQQRwMdefwqMnxNJY3EOk005LzumaZjh6n1WlGompJP7z23wzoVtrPgKTR5beW2mhny8RwHBU5GfTIIrkR4SvIzqviW5njgtrSSQ7JW+bj5SCTzgD881e8KeKpNCtFN3dKIRIhlbC7imDnOCT6c+1cL8QvFD6jq89zp9zJ9muEaNiu5VcZz0P1Ffa43FUIUozavJaW+W58rhaFaVRxvZPqdFolx4d1bWLnRrBI5f7Rs12JLhB5wIOM0vxQ0y60aO102dEjsHzLCAd/lyk/MFOM4PXHua8w0udba7hlmZljVsvsbDEZ55r13x9NofiXwraa3byXEUiFY4hMOWToWwP51xUKyxWEnspL5aHXWpfV8TD+V/mdh8HdCs7Lw+dYzul1D5nBOQPz+tegKY40CoAFAwAO1eS+CviFpWj6ZaeHtTdorqFRHyvB4+X9MVsXfxa8M2t79ka4dmO3BRcrknpn2r6XC4zB0qEY+0S6fM8DEYevVrSbi31+R6GHGAABx2FAmPBz7Vh2OsxX9rHeWrFophuVumR61INTtwQDOoJbbjd/Fjp9a9S6aTOC2rubBmJBpPOBGetZwuuCMj86cLrI65/GjVIaSuXvMPAB5pvmZbg81S+1Dnmq8126TQ7SArEqcj8qG7DUVuanm4PNDSn1qkZyMZJpPP6iqvZEWuXfOxQJ+cE1RmuNkbSLlgoJwvU+1eQeIPjdfWuoXMGm2kYhC+XH5q4kR++Rnsa4cbmFDBJOq9zrwuBq4qTVJXPbxOR1ORR5oOfauB+HHjpPF2m+VcOft8AzN8u1SCeMetdosnqfxrahiKeIgqlN6Mzq4eVGThUWqKGvSbda0Bxn/j6lAx7xmr2oXFhdf6HcXyxyxnzQqy7X4H1965Tx74ls/D8+jXdwxYxXRfb0ypRgcfnTb+7j1rT5dZWdJ7e3jkdmOAsR9COpwO3rXDVxCg5xWr3+VjphQ5owey6feebfEzxQbp5NGt4VRAys7Mu2Rjkt8w/EfpXB6lpd5pCr9uh2/aYg8eDnIyPyrVEdjqV25uJhHlkj+XBIJbqM9R2/Ktv4i2CiDSUcsSLYr8g6sAK+BxMp15utLqfZ4OSw0FTgcC06jdtRiGAxTZrrl/3ZGSCMmpTpV9KcQW00nGflQ8e3SprXwt4ivZdkGlTMenzDHX61yWdzveIm+pQlvJGZmCKu5twBzkVJbXDXl8EmIQTyDlRnGTXQ2/wt8YTswazjix/z0lH9M1o2Hwm10SR3U93axiNg7Ddk8YNWoyvqS6890zlvEds2mapLaRSEqMHJHNZRmn3czN6HtxXrVx8OJ/E979r+2qFluEgEe3kE981pN8F9OgmeCC1u5gOEd1C5P50mrCVSUup48l4NwzCrehOenpXZfDG6tJfF1grWSo3mEAquRyD6126fBsKSDZOo7AuvWtPw/8ADaDRtSj1N7f5oCGU+bnaeh4pR3E22tWcJ4+az0/xLdtPld7A/KgPauYk1W1Vinkux6f54r6Lfwzo9xM1/daVYSyysSzzLuY0+Twxo8ttLBFp+mQ+YhTctuoYZ75rqWFnNXuefPGwhLlsfNUeqiNmb7M05xxgkD9Kmt7rXLo/6HoUkncbIXfP5V7vd/DmyEMP9j3MdtLGvlsRH/rFJ+YNj2rqtO00W0CW63EhIABKwY3cewoWDktJMTx6Xwo+a4LPx/KQbfwdesCflP8AZz8fiRWhF4a+LNwf9H8NXMWef9Usf8zX0o2nuiFz9s6cnbj+lTwaRdyoJFguSp6EyBc/matYaFr8xDxlV6RgfONr8Ovi5euDPaTwruGd9yi/oDX19ZWz29rbW8g+dIIw3fBCjNca9gYpdk1tKD6NKef1r2WD4b+Nru0t72z8KarNbvChWSO1dlOR2IGDWdaiqcU4s0w+JlVk1PSxzCIA2cU4LzxzXZ6V8IPiTqt2bCw8F6vJOOqfZWBH1yBiuttP2WvjhdhfK8C3Cj/prdW8f/oTiudO51cyex5Lg5HbFcb4rX/iaZLcebaf+jkr6ntf2PPjPPzNo1jbZ6+bfxHH/fJNePfGz4LeIfhn4v0zRPF17p9u+pfZplnikeVIk89VJbC54x0ANXBBe25mMOAvFSquF6YzXrXgb4HeHvHerf2Np/xU0qO9JwkMlpMhl/3CwXP0611viz9kTxF4cmtLbTtYbVpbnO5be0I2AY7lves7kVK0KUeaex88beetDL8px1NfV/gv9ik39u1x4w1u6sWJGyKFUZsepJyBVrx7+x14X0HQpNV0jxTcq9uNzi9KhXA7AqODRo9QdZKn7Rp2PkONDjB61x3xWYL4SvFPGQo5/wB4V9n+CPhZ8BZLUSeIn1Ka6UAtGtwVGfTGK+f/ANszRfAuj6IIvBOjz2EEifP50pcv864PPSiDjPW5zUcyo15qEL3Z4Z4aJOi2StqLKPIX5Qo9OlabQWzqVN9cuDxgdP0Fc7aTSt4Wso7a42t5aB8HBxTdIu0stQUTXRSN1IIJyCa6Y4ulKyg013R2Usnq1KMq0nZp6K2p0v2a1A2D7W2P9phS/ZLMAlrOVvdnP9TWfe6kr8JdohB4YN1FNuNcW0sHmLpOVGcE10KpHZHl1sLOEHUkza0/S7KWUyHTYyoxncAa2YkhjbbFY26nHYKMfpXm2n/EC7tW8uSGN4s8qqkED612MWt2t9aRXdq8hWQY4jbI9R0r4rP3iJ1XUqfB0/rue3w/iMJXp+zov3+t/wCtjn/gzrl14i8Daze6pfT3l1cu8kktxJ5kjEqM7m7nOa+UvE37m+8ljsCuwPy84DmvpD9mm6Fz4Q1u3KKDbsykgYzxXzp40E767cKiM22eYcD/AGzXfg0qWY4iEVZXR111KWEpyk7vW4+C/R9MurZJMkQlsY5ABHWsWXV5r2AQTMAEIKKBx0x/QVYsWuppLtrlCC1q4BK4BxishPkHT7pzXu1K0pdTy404xWqJ0lVSA3Cj+dWm1GcW6xea5jVsgEnAHoBWe7GRc8DnqetPjdlj2kkr6H1rFO2xbSZffVpJZ5LprePfMCNzZ+Q+oqD7VJIfNlZiB3HvTNgliSFt25SST14qxbC3ggniljEhlULGxJ+U5zWifM9WLlstEdlpHxZ1nTbdbULG1uiFETbjbxgYP1xWZdeLNQ1O6HlyzbZHEnlo5++O/wBa5WcsF+7gf0q94X8Sah4U8QWHiXTPK+1abcx3UPmxh03owIyp4IyOhrapmGJlHllJu2xhTwOGjPm5bX3PePh7qN8unGPW5pkuJ3LQpPwxUDkjPOPrity+8XaPp12tpdXSqzAHcGBAznrzkdK82+Ln7RnjT4ueLx4y8RLYWt8LVbZV061S2jVQBjCLx+PXmvL7jU7m5leWaVmkfJJY17eH4iqU8NCEoe8t9TzMRkdOpXcoT9zofT1h4m0K/vYLGHU4Fa4mWFWkcKoYkDknoORz6V3Hxk+H2r/BnVrTR/E+q6Rc3E9sL7/QLwXCpFz94gcHivitLudFWTzTuHI5rX/4S7XEcXM128zvD5ZMrFjjp3qHxFiZ1oy0UFuur+Y4ZLhqdGUNXN7O+x9G2WpQXMfyXcUx3c+Wcge1WPtKj1P4V83eF/FV/Y37i3uPKlmGFd2+SM5GWOfYH867u7+MkcMCrHpZLLw0nmA7/cDbxXt0M9oVKfNUdjya2T14T5aaujU8c/FO58N6k+l2NoDIEBLyfw59PWvFNTvm1C6lvJm3SzOXbHcmtrXNX0fxBeyalfSXKXDqPlUKAxrPFppQC7YJpARnmX/61fMY/E1cbVcnL3VsfQYHDQwkEkve6j/DuuaxoV7He6bI0bIeSDwR6Gvofwlqmp6pEuo6lBNBLJAhZMgqcFhuA9+teS/DzVfh1pvi2xv/AB74b1K70SIYubfS7sQTtgHDBnDLnOM5Har2s/FnU21K7fQIRaWLsyWsUoDvHDk7VZgACQMZOBW2WY+OCnKE27b7af8ADmePwUsUlKKV/wATr/GfhG78VvHqTNLcW6s3lqsgVVIYjPH061Dpvg7VLfTJNKhLrbTnMsRdiH+vFdr8MZze/DrT7+4CtJN5rMenJlbNbokt1ByIhk54cVhOUq1SVVS3N6cI06cabV7Hm2n/AA6igGF0y2yRjcY8ke/JrTtvDbajP9nJGbZCvzAcjOPQ13KXduAAXjwD27Vz1xf3Ol6tcNZJHJuB++DxzmuepCNNJs2UnJ7EI8BRlg5J+cZI5xn8qtReCLSNwShDd+v+NVpvGOuJgfZLU49z/jVWTx7rq8/2dan/AIE3+NZOdHe5p79jrIPCdmgDNEMj1xRJo1nCsyCEBgvGO+RXGy/E3XyfJGlWoOM8SNVc/ELWsky6ZAR6Bz/OsqlWGigi4Jte8zW8Jwg6bA23kaiv8hivQZtPt2WFmUA8kc4ya8Zs/GF7okP2O20tZ1Sdbjc0m05AHH6Vrn40amcRS+FoGKDr9pI/9lqXKNylsekTW1qJD8qjj7vGPzrOvYLZLVypj3Htx69q4Ob4uXkpY/8ACMxDPTFx/wDY1HZfEWe9uIdPk0cRrO4Tf52duT9KalFsOh6Dd28NvFErFclA3PXkVArJs+9k+1TyPNOkbb0AC7Rlcnj8aesMuBmVfwT/AOvXr0ruKPn6ukncrpvmCxQo7P7If8K39PhjtrYGaGTzGOWLRkYpmjNFBv8AOm2MxyDtHSqWr6tBas1qbmWdJCHVVA3Agj9K5cVObbjbQ7cJGnBKd9WdAbnzVwkEp9TtA/maeZ5SAEtZQvf7n/xVYf8AbG9S0cMivKvOZAdn14rmdX1S7I+x2t1Mq5wzB+v0rjdJxjzy0PUof7TV9lS17vojqNW8Q2K3EcRid3jcbgrKevbg1+v/AML2R/hz4adOFbS7Ygf9sxX4p6Rp6lkVw7u0gIy3P41+tU3xBt/B3wU8OwafeCPU7rR7ZLfHPl/u1yxrz45lRqOVNPSJ0ZhgqeXJVm91r8j0jxp4vsvBWlNql1avOScKiDH4lugFcr4D+L1j4s1KSG6uLW3V+IYVcN07lq800T4o6pqHg648OeObeXUrWVWga7VDvYE55PQ//Wr5y134iw+GtQubTwJbCzRZWC3DkvJtzxgnpXLWnXxE1LCS26f59TyMNjo4mpywXurd9v8AM/SGKaKeMSRMGU9CK+Iv25RpqfF3wTJrK7rHyLf7QpUnMYuxuGByePSvLdP+NnxN065Fxa+NNTVgc/64kfl0rlvjD8R/FnjHxF4e17xTftqMkEMZijO3dtSYEjp3IzzXppyjTalu09u9j0aaU5pS2uj6f8XeFPBUfjDwR4h+GmlG0huNSMMzRwyRcgKy5Dj0Dc17H48/aC8L+CdWXRGX7VcqoMhQhtgIzzXz38QvjvpFvo2hHwtHE1yrySXFsycQo0ZRlOOjcnkciuZ8J6x8OfFwuJfEOkXsepcsDHOSrD27149GtVpUuecXZ9v+CXnVGUZOOFd0tXa1/l/Vz6h8GftGeH/FWuQ6ItsUkuZNkbKcAH3ya6H40Pp48Kbr28EWJB5cef8AWN2GO9fOHgj4beFfFVwmt6NZ6xaWthPiaeCcBiw5x8w4r1PxL4YttQtluLPW55EgTCR3km589OCeP0rmxebU8LBwqpty6PR/h0PDbrYjDSjH3vwaPH7S1hu72W1igWK5kJww5wO1eDftj6FeaDoEK3N15wdcqx/3xX1alnJ4ZtGv9S0zEkp+UoM5HTrXzL+2zdQ3nhKwlTJYglvX761nleIeIrKSenY83BqdLFxi0fM+mxf8SKxdLbIKjcdo5p0mFu4Atmu0Hn5Vz/OrOiPs8P27Ku4CLofrimTgi5t245JyK6cmnKUKkWtpP5n6zdcsbdi/5MjwhlgRF92AqHW5xBpJiIBMmAo3/wD1qryTTLexwxkkSNtI7GtG+0salpxVNqvGcgsep9DX0lJ8ysj43PqU6FKbj1VziP3nog/4F/8AWrvvC0VyNEjchArSNjr0rmtD8PT6xdNEZkRIj85zk49hXpMFhFb2aWUK7Y41CqPpXz2fV4Tp/V477+h5fCGDqwqvGTVo2svM+cPhv4puvD3gbxHHYSMst6ypuXggMvb0rG0vwbqOr2bXaxySSPJjJ5Jas3RNSi0fwpKbjJe7cBI8ckKCM/nXq/w38e6Ze2SaDfwJbzysZIZQAPmxyBXbjZSoValWir3Z9ZgqVOtGMKrOF1nwpe2XhSe+u4GVgDGocYPp8tcLonhG31ScW/2wmXG5lUYAHua9M+KXxHvdX0+70i0lh+zRuqI0QG/jIYN9T39veuR8A2crtLKs6hpY2QIR8xJqqFSfsnKe4Y2lRlXUKWyMy3+H+oapa3smlQCRrGQoU8wbmwAeB361zCWs6O0LRsJFOCrDGOcV9SfCT4Y+I7Vlm1FI1tjveYM/zhgcYIHc8V418avC7+FPFsjpf+bJebpjHsI8sbuAD3FXSxMZ1HC5nicvlSoqso2OIAjgmQwuXlB3Ng4AweQc9aq6lK73svIBZySFGBUgaNI1eQPIxBJVhxvJ9q9Z8B+BfBk+iW2o+IYvMv7yYqgklKKFB+9j0/CtatVUo8zVznoUHXlyp2PIL+KS2fyJFKOACQffmkitSxy2CGAwTxXs/iD4F6lqlzd6roF3aygnctupzgY7GvKNU0y80i8ew1OB4ZoWxgjFEK0Z7PUxrUJ0nqtChex7JV5zhFzge1MV+hz2x0q1cKziLZHuygzVaZFU8OAT2BzXRJXZzU37quBcnqTx0qeVswwkddpB/OoLe0uruZYLaFpJG6KO9bkfhbWpoI4/7Om3oW3ALyATVwhKS0RNSUYtXMNXEbbyOD1GaluLgzFY1B246Cumg+Ht7Km64gvBxkhYskH8arzeCL6GQGMOBv8AKG8BTu6YrR0qkVsCq027JmclzEIwnljeQAzYzwP5U77RGpxk1qw+BNba8awaMJKiCRt7gYXtzWlD8KfEMoDG2AyAfmlIx+lVGnWlsiXVpR3ZzQlj5UuCQOeabJLF5Zw65x2bmupn+E+vwRmVo4AFBY/OxPFZms+A73QLRLy4khcSY4XPGRx1onCrCLckCqU3Kyep9B/BULJ8NdNjkAZf33Xofnauk+zhLoSh18vYVaLaMZ9c1x3wkv0074a2Du3CtMufQ7mwPzNdHpOsHVZyyBQnlB8d8knH6V0UbNamM5pysjXjVR0QDPtXLa6ANVnGMnJHGK6xAAc5/GuV1zA1m43E8n1PoKnFq0CqV3K5jzpnqnPrxWdMnHAP6VqygdcOfxNZ869eGI+prymdJi3Py3KYyOCKawJDAknIPT/9VTXgxcRHnvUZGeAPXrS1LVupUnbfITkjKj+VUHDfaD7ir86gSMP9lf5VRY4uSP8AZpbMBcnB9an0xsatZZ/57r/Oq7c8YxUmnsTqVoeMiZf5003cmx6/qEkpkWESFUVQyhTjJPemXNxNsRLq5G1DswGwS3Xn8MUzWLhY4knwuFQJgdScmsC/1OS7jDTEIIeSewzgVtecrq+h4GIlBVXSjFyqN6I6OPWLmMrbm5RCvC5GS31NQPrV20s8s1mBG67RheQfr+dYAEhutk8mGVyrEngEda7PTbKC7gxMgkBPztuxtWqdadNpN3OXC06uMnKEfccf6sytcaram2jEEyGZ12uQfu1VRrWJfNnnjGOm5gOaqyaQod9suAGO3jt2rK1LTizrHI+CpyCO9cmPjPGUpQpS1PcynOllklHFUrR6yX6o7iwvdMt4jOL6BpTzgOMj2r7y8IXkfiXwh4NhuJ45Lg2EUYRxlWVQOtfmZLpM0SK8R3gDPHUV+kPgG/07/hWvgi3sI4hqUumQqzS/IoXb1B6k5GK+ShgJ07wim5X37evkd3EeLp4qlGrTmnF9D1jUdKuLuGPSRou2yVo4na1IHzEjlR68187ftM/DeHwB8QpE0rTHttJvbeKW2OCVLbQHGf724En619S/ArQdZvLO48ZeLC6pJIRZo5wvlrxvAAHGQcHFeJftC/Hm08ZXl94OTSrKfRLefy45yhM+5TjzEbIxz2x0617eX0a+F5vbWbf9XPNynB+wo8zVrnzSFG8Z/Oq3xN0/QrjVfDuneHruSa+u7JUuS5+WJ3kIVB7gck+prs/EXhrw7o9hY3em+KYtRuLyHzXtooSDbknhXJ4zj06V5D4+nmsNVt7mJ2R0g3Kw4IIJ5r2PjV0eqvcep9R/Fr4Bz/CX4f2Osahdxz31/qC28h7qvlu2F9sryfpWZ+zNbwXHxe0OG6UNG0pyrDIb5TxWF4y+NfxC+IPhuy8L+KtWjvLOxkWaI/Z0WQsFKgs4AJ4Y1H8H9cfw78RtA1SNHcxXsQKIOSCcY/Ws1D2dO0ncqdT2k7pW9D9Er3wJ4auI2FvYLZOxLb7U+USx7kDg/iK5jR/hjZzX51DxFPLeTQyZjjJ2oB0GQOvAH613S6jIwLGwnK8bSoB3DGaz7fxjoM2sjQ5JJLa+YZWOeIpv/wB0ng/hXLVoYbFWnUWvRmMsM+dOPzXf1MXxbp9iunzZRNsanarIDjHpjmvzu/bR1jTdS8OLDZWElu9qSsgZSMnzF5Ffpdr9tbtH5ssG7Ixu9K/Pz/go/b6RofhC2v4YEhDwlpGUdT5qD+teo8voVaarxjacVpY+XpS+r5wqc9n5v9T4hsNd1VbFbVZsIBtACjoaraNrGtX/AIoh00yJJDEDksvIG3PX1rjbTx3pEGFe4YAjspqz4b8XaY3isTR3TRxSggMwx82MCvDo0pUG3bTc/QK2LdKHNTd2j2KFhBfpPcpuiJ2E/wDPM9jXSRWyoWT70bAED61ylnqNlcRkT3sG7kktIPmFW4fFAVfslvcWkrQjb5jSg7h1HT2r0cLiuWbU/heqf5p/oeJmWIWLpKttLZre66NfqdRp9vb2spkhtkTeMMVGK0EuYJn2R3MZYcYDAkVxUmvXF+otCY0B5cxyfeHoPSmLAqHcqbfRhxXFmeHoYmfNHSXc58BmE8P7ij7vnoeb+FfhPPfTg6uhS2jVBHk/My46Y7V6RaeB9AtbNdJsdLRwzfKpG5i3971z9K2YSY0Dg4DDg11Xw10mW71eTVZ4mEcHELbeC56/pXt06UXLkWx3TnLl5meTal+yzqHiDUVGjmHTFuGzcSSjcAOvA65zXR+H/wBjjXtNvIr+58VwTvHzhYSoIB4H5V9SadZlRv2BQeeRWR8SvHOk/DXwfe+LNakLxWigRxA4M0h4VB9TSq0aW1tB06tRNNPU8l8YXWo/D6CPzNIWOWcFPNRcoze7evH1rwvxFZaf4q1uPXNesEuZoQVjRidignOSO/41va78RfFPxLht9R8QeVDG+6WG1jGI4UJ4HqxwOprE8yJAwTB54JOK5KGBpYe8lq33O3FZnXxSUJOyXY5/xZoEOv2QsNNhtrN0bcreUOv4Cu/034S3Wq2el30F1AYVtIY5BuHDAYOKZb6Z5UHmOuGIzyOM1t+ELtINUgsbh5UjkBELopZFYt/FjpyetceNh7Onej0OjB1HUqr2rvdWNvTfD82mSy2egxySrbR5d9o5x1xjrXDfETQNM1qzt5tR0CAXPmOxd4/nJwMjpnHSvoPw7oeraVDe3WqSW6xEqE28naDySfy4rzL9oC+gXTrT+wpLNrkzEBnkCLs2nccj3xXnZXWU8ZG+p7Oa4NQwE5J2dj5g0q00qCwnkntIi8Fy0e/AYD5jhcH8a7PSdN8L6kVNvp6OCvUBj+mfauB1rSL7S0eZde012kkMjxxS7+c55496t6S93Z2VnLa+JtMtGZSzqQS2cn72B+lfbQrJSs4n526Umr31PTYNH0eylDW9kqPjr5fTj1z9ayNf8Q23h2+Z544mWS2U4BbJOccZri77xddQStGNdtrkkAu0MRUE44wTXN61qt1qmLi7v3lkA+UHHH61VTHRiuWmiYYOdSSlNnoNx8SEgkUmCKRXT5QFOQx/vVB/wkuk6prFqyrGLV3HnIYAFDgHBry9LmZ3+zTZO7A3A5OK6Cebw7b2rLpw1IXAUAyF1Cnn0ArlWLnLWTVjsrYakrezud74cudKvvEss0lxG3luUELr82wdGY5+nrXV+IvFGiafDJDcX7wSPExjkUEYIGeD0J6V4lpWqWVoXebTpZSRj/XMuTnqSPw4qbU9YstQtpojpcaeYMK7zO7IfUZOK6aePjTjZ2OeWGcpaHV/8LiD+HZbSSBp9SwYt+3CsDkbvauT1PxlqmvaelhqEcJEIAV1XDcH1rN0W4/s9JW+zW8zvxmaMNgewNa+gaZcyutza+XIAxd4zET36VxY3HxfvzlaPodmGwMpy5KcbyPTvA+oZ+HFrbKG8xLh3X0bDHgVv6RrC2SmOQPEWlRjhSTtB3MPxJ/LNcpol4+i2NvHc6XILeK4edFKEK27kjJ7ZrY0TXhf3Ulwlr96UxMCSS24cCssDmWGxD5Kcry9DkzLJ8wwNZ15xSh3uj0q2uYJQwinRsYzgjiuX1x8a7IQ4O5Ac/lWRp3hjVbKK9hjmicTzRTxktjO2RXAPp0xWb4+sLi61C0KRMwEQDBTwOBXdi21RvJWfY1w7jOpyp6d9vwNm4kCjD3Cj6//AK6zbi8tQMG9h+mVrBi0kLGNluQ/rgU4WMqJgQHOPpXgSxE38MGevHC0/tVESXt5a+bGftKsFJzt5x+VQS6hag8ysQPY/wCFVZrCVJkZ92W4HzcUjWEhJw68+9R7au9oF+ww8d5kcmoQbztDkEDBUEZ4qlPqEYuA3luQy8VY+xuz4D+/AJqvLaYmETE9M9AKrmrvdJByYZbNjDfAgYi6/Sp9OmlfUrXbGBiVOn1qP7IByHIx7ip7SIx3lu6swPnJzn3FXBVuboTL6uk7JnbeLPEyabdnTpLdnyiyBgcY6jH6VgJ4s3EGOJ0PqCK9NtfCfh7XpZ59WtjJKjhFIz93aD29yauR/C/wXHJujt5EbHHzt/Wtp+2jJ8rVjgWBwc5qtOL511TaPJl8XwKxEkUrtzks+STnkk1q2vxJsrWHyJLaY/RhjFein4UeBncySQuSSSczGl/4VN4EwQUI9f39Y1Pb1NG0XSy/L6UueMHd76v/ADPPD8U9IjAU2s2TyBkVWvPH2m3UodbeQAAAgkV6Q/wd8AzE+Yjkdv39L/wprwK+Nnm8/wDTftUwjWpu8WjStgcvxEeWpF29f+CebQePNOiYhoJCDzX1Xo/jDxDNoHh+aHXdQRbSyiFoouHHkKRnCYPy/hXjsnwS8ESkHNwuBj5Zutep2dpDp+nWVjASIre3SJcnnAA61tQhNTcp9TGWEwtCKVCL+ep3X/C5Pis9t9jPxF8R+Tt2bBqUwG3pjhulcjNNLcSmSWR3djlizEk1Gu0EY+mafgZyB+OK61FBfoIGYcBjjtzXA/EgN9pRmbgW7ZJPfmu/ABOcf1riviDCsj5IBIt2IJ9eaduwrnZQghFxyCB/KrVrdXFpMJrWd4ZFOQ6MVYH6ioIP9UmDkFBTson+sYAepNJruM6O0+IHjazJNp4u1iHJ58u+lGfyam3njbxbqEsc194m1S4kiOY2lu5GK+4JPFc7Hc20nCSqcHHBzU6kY6cUuSNgu+h0Mvj/AMbXCmK48W6xIh4Ia+lIP4Zry7483l7q3ge/Gp3c12oVRieQyADePWuxGQeCfrXHfGGMyeA9UZRkpFu/JgaitdUpJPoy6EIuvGUlrdHyn/Z2ltFM/wDZ9s7LFIF3RDg7TyP51a0a30RPCWnRrpsH9prNIZJjCMuh6At3xioSWNtMwUn923HPoa6Sw8M7Ph3pvih7okyz+V5OOBndzn8K+PpTrSozSdz6+rToKtBtWfQyEWEFg8cY+i1znimSVr210+xm8gTRuHK/xA8Y/SujKAygsDjHGBXMeMLe9a/tGsFlaUIxJVclQDycfQ1GVu+KimxZlFfVpaHpHgrxVp39heGNO1jTbMTaC99CHt4gss8cjEq0hB+bDBgCegrXk8XJMuRcSrzwFGBiuF+Ffgm61jxELGTUDHLcJ5xLjJHX09a9ef4BahHGJD4ghbdzjyT/AI19HXqV6dTlpxTX9eZ8vLLcDj6alWqST8nb9DfVgVWMNknpxXu/gTR/7N0y1hKDc8e9vr3NeKeHIVvtWsrVVIMkw4xnODn+lfSFhAIb0wAYWGBVA/KvbpT5It9znqK9kXmCxr64x0rxv9p7wjq3xC+GM+k6DGZryyuY71YtwUuq5DAZ4zgk/hXsbk7Ayr/smsDxUY49IuYy43SQyZOegCk1zVG3ua01ZnxdDa+VDHblGQRRqrZ9AOlSXJiBMcSBgDk4XHHb61YuommmMYOFZjyOtQSRBMIzNxycg/ritG7kLsO/tXUJESwhTO3A9MCtIQT4RvNMbIOApxiuy+HHwysdZ0TUvFfiC9ls7G1Qi1REO+6mK5VEz+FcfPdRxxNHIwLIxUHPJ964as1flPvOHsvoqPtams/yJLPx54v0pb7Tl1KaeG5ieHbM5YLkcMM9CDivEPHEfjOZ45fEN5Nd28ZKxSbsque2B06V7AZ7bzS0pGSRt9xUWvaRaaxpVxproCJIyF/3u1c9PkpSbirM9XNsmjmNJ2k1Jbdvmj53eICIu0xCjjHU/lU8FjLJF5kTblUcr0I/CuxX4Z+Iri3CWWhTSuq72VCGO3PXitG68CjR9Ilvb0mCeKAlopAV5+tdEq6ik+5+dfUJ3cXujzg2ydSQBTLi1EUSSom4PnBHSvU/C+g6fL8ObrVDb28tzKJiHIBZADt/oT+Ncl/Z9tPZQRuDEEUjk/Lj1r2MVhJYGnTlJp86vtseNha0cVOcUn7jtvucg6JvSRFdWxg5HQ1atbW8uYfNeGVlyQpUdcV1beEt0kKQzid5MLtiG4gn09c+1W9T8KPpnhOe4nFxBcQSr5cRUrnP3sjtwCfwry51lHS56Sw8ppyS0Rx62N0PkW1mIP8AsmkFq7MRIqrjg7uMV0eleHr4G0l82X9/GZWxkjB6D/GneItAkEKsYVSSI4xGMBgeenrU+0Sdmw+qS5OdI5xLZS5j86ME85zwa63wr410vw1bPBqcV0zwLmE2wUrNy52OSeBlh0z0rAm0620+AS6haTq2RtTpv/GtzTvA9p4ito72zeS1Eh8srIScH2I61SrKk7sn6tKastzPh8U+J/EMsem6XbyXMjsdkMak7c/p+Nd74V0bxP4YsrmTxJYfZnkcSox5ycdMjI6E11nwTsLHwvZ3GovpwkkRvL8103ceuPrXocTXfii4H2pvMglX/VtENoz29q4KdWjga3NQprTqerUwVbMsMo4mq/Q8rt/Eeoy6vawSLCsM6NgoQcFQTjOevFX9UkjN5bvOwQGEdT3xWx418F6doiNfWMawvADMw6fKPlPH0b9K4nV5G1K3tWSITbBtIzwSB1r2546ONp3tZ9j5/wDs6rg6zV7x7mhPe6VFkNeJn03YrMudb0RAd1whx1Oc4/LNZiaRf35c2lvEhHDyEkgew9T/ACqlrHhqW2s3hkmj3OoTKr3PvXFLQ640+Zjbrxdpks4FvbvIIjyykZx9OtO/4Sa3mQPDC5xwcjBrn7HwddRS+fcTxlQ275Tzx2qy2saXbzNDe27lM8NGeR9ahT5nZG8qCjG7LLazKZGaK26joTVK41O5Mu4qqsMhRzV3zbScmSNkETcRyue3oB61v6F8MLi9sLrXrrWybRCSY4CN8a9s/WnJqKvJkU6bm7RVzjzc6pNgK5P+6prU0vQNcmVNVuIp1tYZFZpGTA4OeO5qxo/h7WH8QwPFPfPpTS7XMi87cHmvorQodAvZU8PW9tLPYvBsmCDJQkdMgHoAM+pPtXLWxMaTSWrO3D4KVW/MrHjt3rEN/rltcJ4luNL02dQhdJGTLdzj+prtx4OumRLnSfiXqF/buMh7e5SUDPY46H61yPjLwTHL4hmh0nT7uO0gcxxLOm0gA9SBnAPP5VreDvhlrkd+kllcXEEkjbHVDgZ681jPGxT52/kdUMulZwir+Ztx+GfE6MRH441XAH8UakYqRtE8aqCYvH9yOOj2qmursJJFjMMkZmlh3RSOjDBYcE9fxq4sTTMsHlvH5hCGRtuFzxk89BXfFxlDnT0POcZqp7NrW9jyPUNf8W2NtO2oeIppk3MsOxQm7H8TY/lWZpXjXxhYRxKNX/d3JPlysnmIGzyDnpXUzaXY341LQZWQ6jpztBKpyMc8MM+oriPEPh6+0rUYLXJRG+aNSflJA61xqu5S0Z6X1SMYNSj6+pZ8ZfE3xdpttPpr+JLWRZYyvn29ntKMR0BPf3FcLpvxQ+IH2iKzfxdq7sxCjDD/AAp9zoWsahc3d3cFUhIIDMBnAIBx/jVEaBJshnt5W8t9xDqMMu08g/gQfyrqjU6NnDUw97NI9Bh1T4q6xcRxeHviS0buuRDdMqMT7cc1qHSP2mIx+68YRSD/AK6Rf1FcVe6I76JFe2N6wltlGFf75wSchhz78gV758NdfbxH4Wt57+VGu4AIJnPG8gDDfiCP1q4Tb0TMalJQ1aPN2tP2ooT8muQy8f8APSD/ABrV0mT4nppeqn4hzI1yluTaEFDgYbP3fevTtY1rQtBgefUbuIbF3bFOXb2CjkmuUvry71G0udRuobeGGa2JghjcO6Lz/rGBxuPoOB6mtqbm5as55qNtjyvSPib8ftYF42j31rcR6c22b9yo2DsSCOnvXLeK/jd8U7ppNI1PWEhmhbZJ9nQIc9xkV6h4u0m70vRtT8a6A/k3djdNb3Uf8Nzasi5Qj1U4IP1r5teWa91aSRkO+eQsAT6n1P8AOmua7uwajbY6DRviP470G8XVrHX73eGyfMkZ0b2IPFep6B+0L8ZNeST+xtEs7/7PjzNkGSufxry/xj4W8QeD7LT7HXbSBUvojd209vcJNHKmccMhIyMdPeu//ZatbqbxRqV2JjHaxWoWUbsBiW4/rQ5NRugUE5ao6s/G347x8y+BbY/WMj/2asbxH8ePiZrOl3Wh6j4R04CdDHKEY748+26vpBbaJgPnOO2Gryf4xeHzob/8JRp9uvkXyCzvwB0ywKOfxGPxrNuck4v8i1yRakk/v/4B5M0M0umNLFp135jxkYVcjJX/ABrQsNd1A+B9O8J3Oh3sRs52mkmPzBuGAAHb736V7t8ONPR/B2nSDd80eef941vtoMM29JC2G9h/hXlQy1U4ShB/EenLH884zlHVHy55kaziKSGdXYZUNE2T9OKr6hDdC/tri1W7AWOWOR0jYbQwxzxznnivq0+H7HCl7WGQgdWiUn+VRjw5pxDFrW3PsYV/wrGllKoVFUhLVG9TNfaw5Kkbo+fvAuoaZ4f+IMWrz31wtlc2qB2aBwYpFTaVIAPBIzxnrXuH/CzfBUkKxnxMyFR/FFIP5rWgfDWjKnmyWVkAB94wKMfpXMaj4j+FenXT2F9q2kCYcMojDbfqRwK9RRrPVu55jdHZJpG38LiLjxbp6PGM+Yx+nFfSEEW3UnkIHzRgfWvF/BWk6Umtw6rp9w1xcW90RcLCVEcJY42Yxk4zjNe3RsqXYzkMUHGM969DWKs+hvmuVVcqrKnUad1dNerX6akJ4aRPRsiuL+IM8tv4d1a9bGz7JJGmOoOB/Ouzv/3dw7cAbPX3rmvHGkrq3g7U7NGLObdipU/xAZ/pWcmecj5Bm+RiFXkkEGpSG6N3/nUFzLJ5oAT7h5Hf6U1rrbG+QwbHHpWl9Apwc6iiurPoSx8R2ejfDK0ntvEN02oaVpUKtYfZ42itpJMgSlic52n0OOOleCNGtyDM6DLEkZHTJqC0wsDys8jqdu9S5Ixj0qcgx4aFtyH7wPb3FeVPWTZ+t5Zg/qkLN7mZqKJazxSSNmOIhiB1x/8ArxV+C+S7iWWLgH161V1eAXVpJEH/AHm0gY496y9Eml8hY5ch1Ygg9alanbNuMrdGejfD6XR9Ov7lbpGV74hllaQ4UjquD90d+KqfHbw3c674Ye40W5tna2PmSoT8zIOoUj+RrFtL2zmkeBZA/l/eXpxWDqWg+JzeTDQ/EcckBOVikmw4U9iDxxXq4SrRqw9jXaj5n55xJlU6Nd4vD3cZb+TIfBvhu90/wxPp99Og+2KWEIBHlhhjr3NcB/YfjL+0v+Eei0Ce4LtszEhJYe3bkc17d8Nvhd8XvH2unTLNrWC1jUNPeSbWjjX6DqT6V9lfC/4B+FdGSC58R2f9q6nHGIZrhpGQOw/2AcCvYz3FYeeFpUsKk5RXe+nqj4zKcFKhiJ1MRL3Zb2Vn+J8j/AP4MeI49Xj8TeJdKNjaWqMLcTH5zJjAYL7dfrUn7UPkRaMbW0a3NzcSW8JMS8ucMWx+AH51+hs3g7w9DALWw8O2gOOFIFeXeO/2Tvh54+u47/VrO6sruMny0s7ghQSOSQQRwB2FfDfVsROuqtRr0R9vTx+Chh3hYqST3el/M/PLwNc2elwQw+IXkdk+VWUcKv8AdNWfiTrOkyW1ja6C6y3t3KceWmSFxjoPcivrTxF+wjo1qv2vSPFWoPCkT7onjTdI/wDDtbGAOxBB+ory61+BukeAfFC3+qm8+0pGyRrcwLgZI+ZSp9v1pVKkaFZVMU7R79D0sS8tr4N0srb51bRp3ffU8PvPBeuT+G01XxTpdxbxwSADehRmB443dea2/B0NjeE/aJUsLO0wI94HzZzknkelfQst0blBZyf2fqtsCrpDqbTbUYdwFyBWX4u0W+8X+HrnRI/C3hO3mnG2K5gu5SyD/cZBz75roVfAVqb/ANoV+iS/4KPm+XHUKsbYa66tu35J/meefDK4025F/Zw3AuYRcNASp4JDEA17NoPhvTbJMq21Npx6gmvCdK+D/jb4Xazp2ry6lA9rfTLFNABt+b1Az8wr6i0zw7a3dos0zOkchDEKefXFcOZ1FhHG7vddD2cloTzOEnBW5XbXT8zzL4h+E7LWfBt3qFoZZNSvZZLK38w7EQDhT9C2OfSvGtX8LTaPdxWlzdBvtJG8x9DIqncB6Dk17d8YPFM2i3FpoFlpl3dm5mXZBbxGRkVMFjgewrw/WZvGPifVC8eiajpsNmh8vz7Nw0jkfMenAwP51WV1KtS03pEM8p4fDxdJaz0WhNtSCIRQxBVUY47Vh+ILZLyzeFpWQsAcoPmBB6iqOrR6nHZpcSagd5ODE+9CTnHTFS2FqYoBJID5hHPJPPpzXoY3FrDwut3sTwlw7LP8W4ydoQs5efl8zPvtBeTfBol1dPGP9UsyqrkY53YJFGlfDw6p5sFvcw3BSL98V6o47Zro9O0iLW723sJ72SzincK9wiFjEvc4Fen+GvgvpXgtbiS28UPqMU6b3mjhx5gxn5eT1968iGaOK9m2+Z67frsfU8Q8LKlj1HB0/c5U7J7dG9T53Gk6tp+k6jp0ULq08TCIkY3OrKSBn1XdXo/7PVtqGs22reGJ4JHkvIscnO0g+ldFL4V8R/Ebxgul6FZSWNjpaLI8tzAwVx02jjk19QfBz9kW40+G28U2Pic2sl2m6aOXTwzbs8gEOPl49q9mrQxM8Kqrj8Wx+exxGDoY+WFc9Y7ryZ84fETRda8C/Dm3u5ViguZ9QitlIxmODJJOe+TjPtV34RSz6prwiv8AUkt5Lf7nkEASRgfeGMsQeOgr279rr4OX9p8PZPseq29x9jZZpElXy3YDIJXLHJGc49q+S/CFz4u8Ny2XiuCVd7QpDFLIBliJduzPrjJ49K832VSFO89GetKvRrTSou6PpPV9FsdS1ia4t5oruaSCRtkcZUAKpOTu56CqGhqtmukzz25GpSI0s8KZGSFIJPoMAV6T4VsPFM2m2PiDULVJlNnM8ibMfOFyFJ64P9K6ZtB0DQtCbXtVij8+O0Mt3MyjIAU71HoOteHWqNycVu2fRYfDpwU57H57/EbWdfsPGmqWNhPe2EUE5KJuK7wwDBsDsc5Hsa5m98V+NJ7KeCXxFfiN0IYGU9MV6H4mvn+KfjA6hYvtjnmFnaIqrlYg5EYbjJOCK+lvBX7OvhXw/wDZ5r3So7qZEDCebEjlu5KngfQV+kZHk9XMIcqaiopXv+nc/KuIM7o5fWbd5OTdrHyN4D+I9tZxfb/GXhnWNTvZCAdQifYzL2DEjDcVt63448N+I/FUM2m2tzbRQQL+6uyuMkkdf6191XXhfTbqxNg0KOuOI1hRc/mK+QP2tfh7N4Tg0zW7LSFs4p5zA7xoF3nGVBx/wKvUxnB9LD0Z4mnUu4q9v6ZxZfxvVxlSODq07J9dL/kc1faNc6pcR29jNCtpFvMyRDeSHztIPTHH1qtb+EVmjJjvI1ngBSSIjDLnjPoeg/OjwpLPJZW8tskyrFEFYOPmmkI5x7BRx7mmarqOtSOJZoYfMWTdFKh2soB5Q/3iM5z9K+SUVex9Zzu1znvEentbwFHuRD5LbUYcGUEHt+H61t/Dv4nX+i2h8KJokTzX8xFvcNLjyeNgZl288rnqK6f4HeBtJ+MHjCUeJF321iDe3CAnLj7qrz6tmsvWvC+jeFfHtxY3jrDbC7YJMsZCW+4nYfopIzUQxMYzdKO6RdbB1HSjXlopOxvyeDdQ8P2Bu7mGbUL67lyZnGSo+hBzUWq6Jc6ZpMniCOxNo+fLljXhJ0PBO3oCOv4V6J4I1LxZ/wAI1p14jWV9bS/KPOUFv51xHx6+I0GnaZ/YsMqT3txGYnjiAVYSerfrXPRq1alayNq9GjDDttHF3XxS8O6hpWsaO8dwi3UsjAtHxzGFA4z714hN/ZK3nmXAmIhlwFjOC0Pp04PoavlX2FQwJJyeSM1DHptu8gkaJ1Jwcg5r3VDueBd9B2v6gvieCzi0izlt7HToDbwRz3PmOMyM7MTtAyS/YDgD60y61K+8LQ/2boN7IEkVHnuoyV8xtvK/QZx+FXoraQSfJdnb0AwFJH5VHfafEbcJbiZJM9zkDJ5B9frR7NMTkybwb488UDxXof2nxLexwNfQJN+/IXy/MGc84xivqr4g6p4f1LwXqVtDrdvcGSNcRidWz8w7da+PTorLJHNIwQxuCSv3TzXZ2+lfaYEuoHyrjKnFZ1HyO44LofTHw0ubKPwhp0A1WNGRCu3zEyPmPY8118ZEgympBvoENfHJ069gOUkcY9CRSiTWYsCO+ul29hIwrFS7GvLfqfYWoXkGm2cl5falDBbwrueSRQAoryPxT+0FpmlvJb+HI01SUceY0ZjiU/XOW/IfWvF7y61q8tXtZ9Su2hf7yGViDWXbWCRztFLM2AAQS2TmumlOhb97e/l/w5nOFVv93b5nVa58SvGXi93j1HVfKt36W8J8uMD045P41yEtzpi3ItV8nc7bfv459z2qW5s2y6xzEcfoRWO2nx2LAww7jjljyc06tag9KV36q36smNGqtalj7B8L/Gzw0HiltNYtIHLiRIpkdcyAf8tNv3s+pPXFdbqn7UUHhHzb/wAUeHpp7cMqK1mpBCn+Ihz0r5zsLLwbJdW+o2umtaTRSrKj205MYZSCPlOVxx6V614i0y08caFNErR7bqEPGzjIVgO/t2rryGOGzyFb2U2pwV+Vr+vQz424izHBuhPFUYNSajzpyWnazdlvc7/T/wBrb4Ja/Ek11rk2nyd0urZhj8VyDXVad8b/AIMa3B9nsvG+kPvyNjyFCx9MNj1r5I0r4PeErmGRNQsW+1mLMawysELqfm47ZHP4VhBrDw1PJZ2ljFaPDIYziIFmHruGSa81V6c/hOGOYudSVKnTk5x3R0/xUuLfwr8QNSsdEvLa+0yVhcW/luGVVcZ2gj0ORis2DxJYXcPlspjlYYAIyMn3rD8Q6lYaoqF7q1S4VNyOXC8d1OcVRg0bV1ZAUTDgMGBOCCMivZpzwNahaq+WaOOnmGIwmJVVp8qadnvud5p00axvauu7dkYJ/SoC8MTGG5YSxnorZyv+NYaQ6hEBKZFaRByAT/nNX4rjULuNR5oXOACCCx/GvnZQtJ2P2/Ks8weaUufDSTtv3XqSiB2ucWSOsWfuOxH8+lXU8L39xIs6Ti3cDcW25B/DvWzoGh2UoL6hcOuBlUyfm9z6V3bafBdIXjubYM6qFVnCgAf0rpo0IRV67tfpfU8DPOKY4Z+wwjTa3e6XoeM3Wgatol0b7c13HICS8YPH1HatXwh4duPF+pSx27FXjhdzjqMAYyPrXd3XhPxCzh4rW3uUbkmOdf5V2Pw18J3UV9LNqdsbOERlQrMAWc9wR9KyxmHpulJxaa7bnm4LiiWJSw1dJt9b2+Z7p+z54ZstA8AabEkSrPcIZblz955Cx6/QYH4V62saxOZ4CA7YyexIrzL4ZLLZaWLKO6SbyJXz8pzgsSPr1616LDdwbMuSm0ZJYFB+ZFKPKoJJWVtjyKmtSVnfVm/asHmSQc5HT0NaMNorEu3zE9TWFZTgMGxwe+7NbkUm6PCseecCoc+w4xvuV9WSPydoA47V5N8Q/BeneKbRrW7tmd/4HXKlD67hyPwr1nUE2WjyscBfm7kj8646e9tL0Mv2sIB74NTpLSSui1eOsdD4Y+J+m+OvAHiZdIVQ8csIuLeSBNwaPcVwQ5J3ZHT3HrXsH7L8fiq9t9XvvEmiQuomEMV1PEFcMv3kRAMHB6tnqMetem63oOkeIvFen6cY4pGsYpdTYOoLHGEjJzycsM49q7fwvoMOnWEGnWtt5cUS4AC4B9z7969/J8Dhqz+sOjBOL0aik/M8/NcbWpU1h1Uk+ZXabbREngnw54iJTxTo8N6GcSKrggLj7uCpBGK6e38C+AjbCFNFiCKOAGkHI981MqizHygZH8Va+mSeamSSR7171fA4au+epTjJ+aTPEw+OxWGXLRqSivJtfkzxfxx8GfCc+oT+IfDVw9pqgj2GKSVmUjOTt3cjPfFeAeI/HU3hDWp9F16DU4Z7fGSiblZT0YHPINfdWo6FpGsQm21TToLhM5G9RkHsQeoPuK8x+IH7Lvw28f3w1fWIdRW7WMRrJDdMvyjOARyD1+tfOZjwhlmYS9o+anL+47fht9yPewPEuNwvu1Gpr+8rv79/vPl3/havhGUKlzdjJ6CW13fn8pq1B4z8BalhbgaLMx4/fWiD+aivLPjr8I/FPwc8YvpcTTzaXcDzbG4LkF1ycof9peM+xFedLqOtxfN9nueeCSu4V89iOBsDCXLDMJRf95p/5H2GX5vjcRT9tSwnMu8br8rn1ZZT+BJYvOs9M0AQuTlookUE9OoNcD4m+Lljp3ik+GNK8MabLa25EbvJI67sAfd2n06V5Jpc/ijVfMSwspJxEAXQJjGfasbVU1C11UTXlk9tKpGVZSvzCvc4X4Mw1DFy+t4pYiLjZR2affRngcYcQZtg8IquEpzw809Za6rtqu9j678Kal4b1CwtfEumaS8SzAkr9pfAIP3SCa7nTf2pW0O6GhR6fuWMhAwjBUDv0I6fSvjjw7481Hw5cfZ7GYrAX8wAKuSp57jk/Wvsn4LfCHw/qHhiy8Z6/ZC6vtVQToJUH7lWPQDGM49q82vkGNyfFVI4mu5UnfkS6a9Xs9LHFic3qZ5hMPi8HFc7sqkpat6bJXvvcuePNO0j4/WtvpWteHUvXjDTW8yyyxLGxXAOUb36HIrkPAH7NUOjzzQ+JdCmuls7hJLHzXWVVUc4GB0zzX0Zoeh2mgW3k6VaCKMfwZJH/wBatyE3Eg/1KjjrXlTwtSpS9nWm5PvZI9jCY5YWr7WlBLyZxS6ZqFtbvbWekSrEqZVccZx0x3rwLxz421W/8SQfD3XfCGqQRajMLeXNswhNuCAxL4wVIGOvSvrh8kEyXLJk4BVelYHibwhca7CY4pkmUHK71+YfQ9q45ZU6cZSo6ytpfa/y1PSlns669nUSUXvbe3zPAYfhP8I9OnGr6F4G0i1v7dQYDb5t13qcqSEIUnPcg1k3mufHsylbXwP4TmgDfux/a7K4A99teheKvBniHQbGbUbGwe98lSxt0OHbAzxntXz7rfxs8QXNvcaVbeHrzQryM7JpJ2R2UY5KY/ma8/B8RcVZPeEaUVG+r5l+uthUuEcjz2rGEZSlJ909PV9D0e28afFfTnW41n4XWChSA0lvrcbD8FYKK5z9pfV9D8ffCubw9qthd6VrnyX9jbyBG81lyMB1JGOTXh2q3F9qUjS3GpXdw55Z5ZXc5/E1XtoiVjNy0rtEuAxctjvgc19RS45zJw/fcsvJr/Kx6NPwiy2FZTU5Kzv7v/BucN4K8LfESBvLuJLRQTtVLg7eB/DnHGcn8hXWv4H1XWrS8hmu7a2uLQJ5cQbCThsFirDuCe/YYroIwjqXxLgfe+Y8DirXlEw4Xft29ckYr56rnFeUm0kj7GjwLgYpJzkztPgZonh34N6Lf6xrWu2V3qGpRskttDj5VByvI5JyM49DXgPj3xHJrOr6lPHpk5F1M775EIAUnjj6Yr0OeC3Me545pS5JA3HGMY9e1P8ADWr6t4Q1dtV0G5aOWVGjKSJ5kbDHQg9cGqyzNFhKsqtaPO352Mc64OWMw8aeGny8vTozwaz13XtJXZY6teW6ZyFVzgEdKpaxqeo6tdNeaqzSzsACzrgsPWvdL20bVryXVdRD3V1O3mSSSKPvHn0xj0FT6I2m6BqK6pf+GdJ1iCMFntb+0SaKRD1GGBAPcEdCK9yvxTQqfDRs+99fyPnpeHmJp0W1XTdtrafmfM1yqK4DoFGepFaVpGiIkhuVCsOmMnFfob4Y+HfwC+ImgRa5Y/Drw75U4+eNLQRtG46qQmMEGobn9mH4GyZZPBUSEnhVu5go+mW4FeG+P8rhJwqNxadmrHz74Vxqdkj8/wAvAWMh28nAPTOKraiC9tuhcKGONwP6Yr79uf2RvgbdHzP7G1G1GP8AlhfMQv0DZrPf9if4QlANP1HW4z2LXKsB+BWuulxtlNVX9p+X+ZhPh3Gx05fz/wAj8+fs92yFXd8A56YJr0Tw5IbnRoWkiRduVAU8cV9X3f7EfgedvLtfF2p2zZ6SW6P/AFFU9M/Y0tNEtns4PHazbnLq01oVxntwa6P9asqrLljVVzllkmNp6uDPmkwpIAQmQTniq8tuF/5Znn07V9J3P7Ld3A7pB400N3Qj5GYof1rOuv2WfGiwtNZX+jXJxwVusA+nOK6f7Rwyjdyt95zRw1SbtFXfk0z5zlRQDtQ9KxZQP7QlV+CQMD1Hevetd/Z6+JugW0+qaho9lLZwqXkaC6VyqgehxmvK7PTdM8QTXBFl80J2EgkH8RWtHE0K6bpyTRMqdSjJKpFq5yRZQpRAo8wj6gZpGs0xkAH2rsn8FWSN+6jcHspJNNfw0Ixh4iPc1tFbsJNSS8jhptSvldZr/RRBdY+eVAY/Nb+9kcbq9c+BvjmLU2n8OXEk6Sw/voxM247DwwH04NcneeHPEMMTQ6hpZnhJ5dCHBH9Kj0nVrfwtf2t/c6eUubVgIrgR4MkZ4ZHx3wTg19Xlfs8DjVi6VROL0b0vZ/1c8PPILNstngZ02p7x9Vt/l8z0/wAb3GoeF/GVvExjFrdL51u6nDM4+8p/DNc1470G81Z4dV0eaNPNBVg0qxhu4GWwM9epru/Gmip4y8MRanayAzWaC4gk6kYAP6gEVx8Es2p6MLSKTPUx4POf6c15ubZRChXcYK0W7q3nqfK5dn+Iy6vSzKnrK3LNPq1pr8rfNXPLdUOu6DL5eq2ZCvnbIyho29cOvyn86itNeEcgmigSNyNokgYxtj0yvNddLrmvaYXS8tpdsXDbo96/iwyP1qvHr3h3VQTcaNYXDDqY1AbP1Fea8Bf+HM/RIcdONlmGC076r80VNIaRojcrNdoBlVjaUsjZ4zzXofwv1exuLe406dYJriyk8+L5QS8YPzDPfv8AnXAWqWcrNaytJBEwOPJbBX/61dF4T0rS9E1u11fTtfYiM7ZIZo8B4zwy5+n606lOvGmoU1e2/ds+ZxGLyjMVisRWbpVJfw4paJLu0931O1+IdndeH76y8QeG0ikRzuZ2YjCHnGMYxg4x7VntrMWuW6z6XF5eoAjfamQKr+pQnv8A7P5V11/o9jrmmTac8zGHy90TA52qTkfka8IufDnjXTb9p9O0u6k8tyAY2V9wz6Bs/pWFHEe0l7OrByg+vVHNk2W4HM8vdRV1TxMHtJ+7NdL9u11senWM+vSIZFtWHln5l+1Rb19cqXDfkK1fDnibxHqbv/wjq6rcNDIY3aG1m2o4GSGJXA/GuR0rxHqeraatj4j0260+4i4juZLdlIP+0SPmH61Xv9X8Y+GpFmF4Nsh3RTQtlHHsR/LqK5MXRlh3zK7j0a/XsfX5DkGXcQS+rxq+yrx3g5Jt+cXa0l5r5nqdl8SPEkdzFbRams1wxwsYkDtnjjAOc8810UXxj8YWE3+lREMOCGVkNeEL8TtYOqW2rXUNvLe2gxBcPGDIgPXDHnn612+i/HLU3uI45tOgvJZmC7ZLSOYux4AAIySTXG8TppNnvVvC/MopujUTR7rofxj119Hku7aSWF4CF8vzDtZsZwPSuo0P46+JDArX5uICy70Q7W3Ljr0rwPw/8RrTxhqA0KHTrSwklBkQQweX5ki84ODjOM10cBie0iluopJhp0mGjjk8tihzgBq9GlP2uFbpyTmflOdU824bz6OWYx8qdrbpWfW/5+h9NeG/HzeJ7QPcXMIEpKDagBzjgEjn/wDVXJarrp8+5WaynH2RiX8h9oAHY5B+uK8y8F/EbwJYXE1vNca2ik73iDxsQQexGDjrmu78T+KPC2p+H/8AhJPDmpPK2oSG2mjmAQ+Yi5GF65APPqCK8LG1MS6KqxqJOOrS6o/XMgyTFQxCo5lSfLJpJ9n2vtr0H+A9U0C11a68Vx/bzdTo1tNNKpk8wcHaxOBwAuMdBXodt49imlF0t4qKv/LOVXGffuK8s0q+fW/DFg8MixPaS7Jdq/KCB6D1Ug/jXVaPosmpQs63jRyRj5gYxtYeqndk/lmssFmmfKLeXpTh0V0nrrszsz3JMswlZRxd0+9m1o7bo9O07x7p95GRJbI2wZZ45UKf+PYrY0vxjok5Bid41PVtoYD6hcmvOovCGuNZ7bZbW+tpxx5cq5/8exg1nSeDdUg3+Xps6Ov3tmVI/Kup8Y59gf8Ae8HL15W1960PC/1fyjFP9xXX3/5nu8XiXRWwRqdoB/tyBD+TYqyNRhmjd4pomQfdIcEGvnmL+1bNyDfXyFTyGkzj8DVy2v79A2y6Ry3doxn8xiqh4oUIPlxFJp+jX6MifBjkr0aq/D/gHb/E3wh4e+IukS6N4jsI7qIAtEGGdpxjKnqrD1HrX5y/Fj4R614E8YXGhaNqd1LkCW2gnfY8sZOAUY/K+MYI6gjpX3nDq2qkBQgkCjPyykc/Q1zXjbwT4e+IMSJ4y8NyXBiyY5IZAHT6MCDXW+N8gzJWrtp901dffb7ma4LKc7ySfPhGpLrFp2f529UfAkNt8V9PmKQ6VrCOBkZtnGR7NjB/Oq2ozeOLtVOv6LqEaRkv5ktvIADjqSRivvPTPhZoWnWhtrK51Hy1AESXGZWUf72OfxqrqXwotL22ns5tSt0W6RomWWEg4IwR+ta5ZmuWU8XDEYfFK8XfVf5X6HoZrmmNx2Bq4LGYC6nFq8ZLR9HaSWzPi3w7rQ02ATLtYsREysgYMOozn8a/UX4aQRt4K0JokXaLCHAUAAfIM18MS/shePdNnLaVruh36RusiK0xUkqcgEYI/WvtH4R6nNovg/TdB8RolvdWkCxOEO5AVHYj6V9LxDmGXYzEfWcLVT5lr028n5HwuRUsww2BWAxVOSUJNx6qzte1vO/3npC2ybSHXJzx06YqT7OE271+XuT2qpFq1jIFeO7jORg7iBVpbiCVcrOrBep7V4CnGWzPYcJLdA0cB2ld6t1HHU+1WBF5RSRHYchSR2pUSNyuxwxHI2nNIu8PggoBxx396skqajZh0aN0HIyM/wAq+Ef2lbKOx+KN7uttqSwROOSucgg9K/QC4bzh5bIHJAXPSvif9sSxEHjXR9WWNM3VkUc7cjcj4/lzXlZrHmofM+w4LqqnmaT6pr9TwVYItoYpGNqEja3f8/c1IbYqQ7MhwcHDHAGOtEE9xuBdGA2k/cA+lWFbDLtmyu7njnGK+X1R+2JQauPhEYh3qy/MCcA1PGC5BLcMmd3fFMMYDIrN8pDZJ7YxinK0RUJuAGD8pXI3VKfY00tYU4ThQp2ANlj0Hr60xoFX5mVSeCcDnp6U9ApOFGGZcsxxgn0oumhUEkjcADu9x1ppX0BvTUptEMblAbOOemM+tVL0o9nMoiO4xuS27pirs08mDKpUtER1OM+uOayrwiZJY3iAEquN2TkY5/WnZ3uzKTXLZGLoXjXxd4VuJYfC/iSXSRdFfNdVEi8dCVbg12dl8ZvjNbkRr8QdGus4bFxYbc+2Qa8vvE3zrb243O7+Wq5Ayc4Aya3pvhv8XdPUPcfDnVtnXNrNDPn0P7tzXfDK4YxOf1aNR9W4pv7z4+u8ip1nDNMW6Mn8PvNJ9+j2PR7T9oH42xT+VLH4YvAOPl3Jz+ddFa/tDfFW3jBn8GeHp+MllvJV/mMV4O+j+MbNy9/4H8RW4T7wl02X+YBqa81/TLa1WK4l1GxnCkGGa2lQdfcAVlPh7B7zwSXya/I0WEyKtZYfNU7/AN6P6u571D+09448wvf/AAmkkUdTbapF/Jq07D9qe1mmFtqXw18UWpwcyRwpNGMDP3gwFfMUXim2H7tNaVSDnHm4/Qmph4ll3hodUDEH++DXk1uGMnnK88PJPylL9Wz1YcMVa8f9lx8Zf+Av8j21PEEmqTXOoSby080j4kyGAY5GR24I4re8KfFLwX4Emuk8ba9Fpsd0Y2tjOjlS3OeQDjjHWuA8PXX9o2UUzuAZoUYn/aAx/QUniVWsyswEUx/1YEoBXjqeePWv0HOMBQzXKfYzuo2T03VrM/kThDDYvLOOpZc2nL2k4Xe13dd1+Z614k+OHwZ1vQb2G1+I+hSOIWIiN2qOxx91Q2CSfQV8W6FeabFrN3qV3EGgWVp4w8m3dycKR3zxXoV/qWmvJLHL4e06fYciQWaKSPXkVz66Np2rwCeS3VfMJ4Ubcc181wzlOGy2M6WFqSknr73T8j9545yLMssp0q+PjFatK3X8fIg0e+kn1qK+Jsm3SkzrIwwoJJCgkgDI446cVvW/iLRb3UHga2geKafy4SkuAntkn5j9KwX8IaaiGLLKmcnLflWTN4Bly7WuoIik7lVhj+VfVRpOGx+dc76E5+JFxbolza6dM9kTtAkkAl/IZX9a04/Hfg7W0Npq9t5Bk+Rhcw7R/wB9DI/WvNo76OW0MMmT84ZfanNcR+X5cbYBOWJGf50VMNTk+ek+X0f6EYevVinGt7yT0b3t010PpHwHcaSbAaRp16JrRV2IDIG2qTwM+grntY8MXngnWC6uslpJI0kakYwrdR74Ned/B8XreN7O20pP3k+5Jh/CY8ZJP0wD+FfQPxD0g3mkWlzrOpWtjNZKxV3YYmBH3eSOuK+rVetjMsgm7zg+qtdL79bHwObYKlSx9VWtCorpLW0v+H/M8S1+81uw1SWW2tRNbT/PjytwB75rnL7U7adBO+n21u68MYowpY+9eg3V/fx6PIsMIE5jKhhzlT0x71R8KWmmWkb6dq+gw3csx8wuTuYf7OO2K5quZQhBRqx0/E9LKVPNYRwrlZx3TaV10Su9bmHZah4Uv7ZYryzFs4XaJY8hs+pIPP5VPB4fs5mLab4sjweiyxg4/UGu5i8AeA9ZXzbfFtnqI5SuD9OlVbj4L7CW0fWWdSOBIob+RBrop4vK6q25f68j6LE5NUmrVaalbyNTwvNLaWyWt5fRTNDlBJHwGQ98ZOPpk9Kz/Gs95o2oxT24ncXQAHkIzjd77c4rP0zwL4u8N33n3EQmtSCshiY5A9cH0re1Oee+0gPbkfaLXoSOuOn6VwTw1GGJ/dTvB/hc/P8AMMKsszBUq0XGnO239dH+Bzsviu/sF+zau8kG8YC3EZXd7cijTdfSzmE9qIJ7djloHAdffAPSqsvjK6KxwahaW95EPupMnQ+oFQvN4Luzm58Nrbsf47dypH5Yr6ClgJx+GzT/AB/M7quQ++nQrSi1qrr8mmjqLjSPBnidTfHSW8wL84gfy5E/AcEe4qLTfB/g63v4L2PVdQj8t1fy2YZBHTDAZBzg5BrJ02Lw9Yyi40fVb+2lUZVZZC6g/jWpLI2vsg025s7S+Xhw4by5/cEH5D+BB9q8zEZJFu7po6JZ5xJkrSp4uVnpfmdvnfb56HW6b4U8FQayniCx1a+t7qO4+0IFZGTOc7cEAgHp16V1Szk3bL5eEvY8Y7buo/qPxFef6J4d1qeKZdSvrGzlRv3al5HEg+uwY/H8662wF9HpcQumUXFm/wAhVw2RnIPHvXj1cujgfehBq++9jzOKcwz3OfZYzNG5OmrKWj0fS6/C5kyfDTxDrGprq/h/7Cw8/wCaE3Ucci46naxBwfavcPAXwJ8R3fgbUl1a9sobqS5hvdMtzLvaJ0Dh/MKAgb1YDAz0Ga8i17UJ7eVNTsnCJKAxAPHP/wBfiu4+F/jq+S8tZXu23xXCjy0JBkBxxgdetee8mw8eapBtXvo9tT7vAeLua4/C0csxMFLl5VzJe8+V6N7+rtYt+F9Rk0ua+0eUN5jgrt7CRScn/vn+Qq/p/ibxNo0QQ3kwXcVQspKnB9cVm+NrWfRfHNzcMMM0wlKrxkE+nuP516DoevWUVmNGvd8tuwD7BgjrkV8tkGXTxGNlgpzcXC6VuvVfgfs3F2d0sJk1PNqVNTjU5ZNPpfRr5OyZnab8V9atiUmggkPBOBtz+RrpNO+NsgdTJZXCuM4ZJc4/OpDF4O1Fla5tYcg5+eIA/jUMXgPwfcoI47ghznBSTaR+Gf6V9nPJ81oaUq9/W6/zPzSjxdw9iv8AeMNyv+60/wDI3k+Mui6lEY9Q5WRSMT2wOPxGailvfB2sJEE1G3idDlXjlMbbf7vOKx5vhFpMtsZLXxBPDMuSEmhEqN7AqVI/I1jXXwz8TWar9jFtfIvI8mXa2Po4Az7Zrgq0s6jpWoxqL5P87/kelSxHC2J1pV5U381+i/M7aPQ8ln0zxJcop5QBo5R9DuBptxZ+PbbB0++0a+B/5Z3MEkDfi6Fh/wCO15vrEWr+E9NfVdY07ULK2gG57kJvjQe5TOKl0P43eEdYt2tE8WWNrOylY5xcBQXAH3lPIPbPvXh4nLsBUbWNwEU/8Lj+Ksd6vCKlgcY5R6+8m152d2/kdjceMvGejtjW/hfeXKp96XR76G5X6hZfJf8ASsaP9oj4bS+KU8Eaqus6VrkkqW6Wd/pcsZaRsBQHAMfORzuxU+n+N/EUr7dO1W01FBwHXY+78R3xVmXxjG0//E00KzmmB+/5eGUjocnoa+fqcPcPNqdOnKnK/wDM7emt3+J61F5nU2qxqR8rX/T8h2o2k1xrkcHnGy+0TpEiqnHJAJPp/U4rq9FsLZ7m5sGuZ45LVxj5vvKeQa5LUr9LmNNUZjGzJ5jMezqeSK6Cy8T6bpWzUr6dUivgu18ZwcVwYapUzR1KSqezcHv0sfUZpl9PDYWnKFPnc1ordVudzaTXNsFga5MiAYXeoJX8aV4buSQus6tu5wVwD+WKzbXxF4fvUCi9t3JwRkYOf0rStbjT53Dwzqp/2ZO345rpWTZpH3qOIUv69GfITnThpVotD45tWtvlicLzzsdh/MGrEerarA5yZZFPPBU/ocVKsJfmO4X1G4Zz+OR/KonFyiuTGjMvQB+T+YAqKkeJcNrBc33fo0Qo5dU+NW/r0Zbh8RXxIM4IHbMR5+uDXmPxr+F8XxbtrH7JrEGnT2MjsHeMsGDADGNwI6V3VpqLzIzPp9yNh2sPL3H8NpOalOr6NDgXM/ksT0kUrj65HH41lPOs6hFxxVB2+a/R/ma4Whg8PVVfCztJbbHypdfsp+ObKTfp2s6PqCZIyZ5Eb8iuP1rC1X4A/FHSyS/hc3SZBBt5kcHHcAHP6V9jxT6LfMRaXVpOB18uRWIP4GrUmm2zEPHw3sSK5o55CTtUhKP4n00M9x9KyvGS801+TPhC68DeLLIBtR8K6jEYycE27Yx+XNZjWF5ZZE1rcRsAQN8ZHPbrX6GWlnEHCzBzGOq5yDxVGfw/DdBvtFnZXH/Xa2Vv512U82wc0vfs+zTOuHE+Ji/foJ+af/APz7kSVhxGR8uCcd6bLJnAkQYCgjjr6190X3wy8HXjH7d4Q0mcMeSq+WfwwOPzrDvP2fvhTqCfvPCVxakgDNvfMf0NdEcwwz+Gon8zqhxPR/5eUpL7mfEV2xVHeJmJPATy/u1k3MkjDhs7T2A6Y/nmvsPVP2VPBM8ji21jVrNT0yVdR+a/1rhNa/Y+iLu+j/EC2JYsVjuLLZgEY+8HOfyrsp/vPeWq8tTT/WTL56OTXqmv8z5M07SobjxL/amp6xe21nZOHRI9PmlSWUHPzOikACvbfDHx1IzZXchu4YztYqWU7fUbgD+dej+Hv2cviR4V0+a0sNV0a+SSQyARzFSc+u5RzUGp/Cj4mQxv9s8DxXPB5RUkyD9K/V+G+JMHl2FhQrQg11vpK/r/AMA/lXxCy/H5pnFbEQjVlFP3XH3ocu+y1Xnre5paP468O6rb+fb6gqqOHyRwPQ1rR32i6pC2TbXi9s7XBH614V4n8B6zocvnS6TdaQz5XbJGwRj6c/y5rnbDTfDcBb+2tJuIWY5aezupIjn1wrAH8K+2prBZnT58v5Zv+XRP5dH8mfnSr1MLU9liak6b803+bTX3H0LL4f8AB1w5N34W0qVm6l7OMk/pWRf/AAr+EOpnzLzwBpJJ5DLFtOfwxXnFno3hySNZNG8c+KbUEAYhv2kx7FXDEVaOmeJYju0z4yXyrkkLeWEEwH6LXmVauCpT5MVQcX6f8E7o18dTX7nGK3nf/JlnxRoOieGNWtrHRLRbWxlhJEYYkAg8471laho1l4hgg024upoYri5jVpLcgOoOQdpPFN8QLrkZ0+51nxJaauyyGJZIbP7OwyO43MDWfJfT2pSeL5ngcOqk4GQa8LExoVKz9mvcvt5HHTxuIweYQxKn+80aku97XvoaWpfs4pKQdN+JF9Bt6fa7JZR+alTXDeIvDM/hS9/sMX6XrW6gidY9iyZ74Occ571603xC8aLEJLv4Y6o6suVazvLecEdc4yprxr4l6t4u1DXxqY8MX+l20iCOL7Vb/O+CSSQDgfePftSzHAZXhqHtsK1zPsfpGVcU8R5zXWFzerKcFe3NK+vlqyg0riPbLaK7ZwwU5FTgwqisVCKB0JNclqnieW1vI1jgIKAB2Cn5jj0/+vVu11q91Ir5tmkcJxuPf8s189Gsm9T6fkd7Hnxt4dqmKIqQc5BzTWtEDBi5I7g0jyyROqKpIHtjJpbaOaWQBUZmkOACOpzVq2y3B1Fe1j3n9mfwvDLNqHiqSBRgfZIGx9Gc/oB+dSfF3XItf+I+neGIgJIrCI+b3xI/J/JQv5mvSfBdjbeAfh7FFKgQ2dmZ5zj+Mjc3+FeL+BIZvEXifU/E18SXmkLbiOhY5OPoAB+NfRV17CjTwy33Z8XVqrETr42fwpOK9XovwLPj7UbnQ9NSOySLzgihWkQsAzewI6AV5TIL+8k86/1O4lcnJVG8pBn2X+pru/ijqS3mtQ2cEp2QR75B23EkKPwH/oVcUZVhOWY89AR1rwq9bmkz1cgy6lTwyxFWKcnqn5DLe0ubSUPp11c2rk9YJ2X9OleieE9Y8R/Yiw195riI4C3UKsGH1Taf51w1qzMFkO3BG6t/w9dRLeRqkiBTIIzk8ktwK4qsnJxa7q/ofVwrTp0qns3Z8rt6pXR6NonjPxRJoFxrd9pEbW1tMbeQRThznOM7WA459ao+HdZstaupnsg4h8xo3R1KlGPbH+etSabfWln4W1vR5H+e4v4/L9P4W/pU3w38ORzT395IGVJJthIOMhep/Wu3CUpc0rd7fgfD8VYv+0KEI12tIqSdtbttNelrfcb06eE4ZYNN1jQmdpU4mQDB+veqniD4O6Nq0ULeHrsWb7tzndt+XtjjHr1rnfG3jeHTLxtLsra7uZ1+ZFiGAqnoSx6Zx+lctH4t+I7kT2/iAaWi/dijjWcn/eLgj8hTlWxlCcnCtp210PoMizShj8HSp4jCyTSs53Vn2dnqegH4A6t5QktNaEhxk52tz68AVl3Xwh8cafKJLeESbeQVBGfyzWdpfxd+I+lhReQ6TqyKcHKtbyH8VJH6V2OmftGmDYNd8J6rbLj5ngZZ0X3Hc/lXZSz/AB1GPLO0l9/5ntVcsy7FRceayfRr+kZDf25p8SWfiOCe1YjbHcrnj6+o9utaPh271u01mO0v1a6srhGRZ1BZASDtOfrxz613Vt8V/BuvaerX3li2uRyL22eIMD6kjaKxpIhoUra14DvYrzT3U+faRzrMFU9dpHb9aa4gWJozw9SK97T0fqfP5lwpisFh5LDfvKLWsU7yiu6XVeW/YGlWO1niAImtWMkeOuDwfyP86PCHjgaHrC3dtZG1vSdon2rk5/D/ADmmtNFdPbXsClYrqMhwewPBz9CAajtPAEWo3ELtqjWspkYbDKASfbcDx7DFdmU4rDQp2xSuvvPieE6tSFeeCWj3XqtPyO/8WePbLxONF0m/8t9bmW4LOhCyMqldmR6HoD/smqs0Otvpcsdhqkun3toojW4CI5UYDKSrAqflIBz6Gud/4Qi9sZzczW17JNG4nW5EmeV9SCMDHYce1ammzXNwtxb3Vzue7AQAtzwMjGO2DXxGfKjlucwx+EVoT10fVPy2un+B/Q/D86mb5JUyzFPSnfR6+7Lrr2a/EteGNe8czXUcN7ruj6rATh5VtjDN07BXKnn6V6nZ/YJow8Ou2wkA/wBVPmJ8+gzwfzr51PgrxZaTT32mWyvGkjEFZsHGTjg9/pSJr/jrQkxcx6hEIzkGWLzF/Mgiv1fCV4YinGVKqmmutrn4vjMjymdeVNpKSbTs7aryPqDSbXWr21N9YI0scZwdkgJH4A1pprmr6Vbs15cfZ48gFrhMKPoW49K+YtG+M1/bj7PcWttOo4ZkYox+uDj9K6CHx9pPirT/AOwNdu7oWUzhjA103llx0JGcCtq1CrCLnKmmvI5Y8NRTtQrSXrqfQcfil5kMd1a21xFJ14+Vh/I1l6n4P+GHiYMNe8A6VcGThmECk/ngGvBR4Y8H2LmTRPE+p6UXOVe2vpEA/EH+talha/EG1Jk0L4uG5gXlYL62hnGe2XI8z/x6uGUqNRK8GvloYf2HmmGb9lVjL10PQbr9mj4EXcpews9X0SZyPn0+/kiwR9ciq17+zdeJIZvCvx58TWzAAJHfSR3S4x0PmDmuYHjj4yaKwa60nQdaVTg+RJJbOfoDvFbVn8aNWSFJfEPw11u0XGDJbtFcL+ADA/pXDVwODqaTt81/mbxxmeYD3uV2X8sv+HN208NeNfCGix6b461m010CZtl7bwCEmJsDDKBjIPcdc1SuZJL+2TTW2lIZQkZGQAvGP60y8+LHg/xBbrpaX93a3szCOGC8tJYi7McbclduT0xml0yTdcNKzptVMMGPO7tgfga/GM+yuGUcRuireyrJPTbs/uZ/SHBGcz4g4ReJqJqvQbi7790/mnb5HVW3grxHEUeGCGVTjDrJ/PIFXf7A8UWzgPo823GC8bZH6Vq+DPGtzeWCuIYnaEtGwxg4HQ11UXi2BmInsiOBkjFfbUeEIV6MauHbs0fl2J8SK2BxM8LjFFyi7dV/kcfYz6vbHZNfyWjxgE+aGC/TJ4p83i7UdPuwsuoxTr1KJgj8+1d7Br2i3C/vFK9CdwJ/nmm3WleF9STm2sHc/wATRqG/pWFbhnHUV+6qffc6cNx5l2KnevTun2s/+CcpY+N52UGSOMn2BwKvJ41Sdkt7m1lKueVV8gn3BrU/4Vv4enhP+jmI/wDPS2mYc/RsiueX4c67DNJHbahbqiEmPzdxDDHByOnOOMVxzy/NqC1V/wAT04Z9kWKeml++n6mRqHgP4U6zfTXsmk3Fhd3BLPNaTSQHd6/IdufwrIb4Vaxbvnwd8a9btYxysF43mge2QV/lWh4lu/FPgW2bU9R8Oy3FtBG0s81jKsgVFGSShA7VzOifHb4UaswM2uSW7Nzia3aNl9QccV5lai2/9ppK/wBx7uEx7qw/2aUpRXRWmvua0+86Oz0z9orSYz/Z3jfw/rKJyqXNvtJ9iQAf1rR07x/8edNiJ174XaXqBHU6demIn6Bi+f0rGtPG3he9ndtG8WWUyniPM6q2ewwTmtaPxXrESQvDfOVORkrkN6EZ6/hXk1MHls5XqU7PyseoniJR92EZeXK4v8GiZPjnqNmu/wAS/CrxLYtkjMMSzr+Ywf0qza/tF/C+XCahc32lyA4ZLuzkTb+OMU+HxrrIQOvlzrnBGzn3p1z4m0m4LR6toNrMOMho1OQfqK5Z5LlU9pcvy/4cqEKla/7nVdFOz+5p/mP1j4o+DNa0u4j8LeI7S/n8ovtikO5VGOcHBxXNR6ppB0ue4ubmeadgotIo+hJOSzZ7AfrT9V0TwHdWM97pXh6x06/aEos0MKodrcckdv8ACuD065ln0yBG5KjY2OuVOK15KeT0o06E1JO+p2YHArGTlCUZRs1o7X+9HuXhOysEhit7uZJZpI1lTzD1zk4HPpXUXFnBcRgIh3KcgAnH868F1rw54h8c6Lo0XhrxZe+H9Ss3JS8tpipBUEbWxwwOehBGQKxLvQv23fCzb9B+IGheJrdBxHqVjAD/AN9RpGx/EmscXkuY16v1nBVPckk0nfsuyZ4tR4dOUKludNpp23T89Dt/2ofB3ibxX8MZdO8JyeXrMU8U8BLBQVDYYZOexr4yT4UftIxsIZ4tJdB/z32Y/NQDXs3iL4zfteaPqEdz45+D9ld6VZwv5jaTuQMeDuYkuQBg8cfWsOx/bT8LhhH4g8EazZyKfmMeydRzz0Oa9bB5lnuSQjSjR50tbpq/+f4HyeZ5HkebVHLFtKe2sf1t+pwtp8L/AIo6aTfX9pZLcR/MVsWdQfxZjUjahqtg4Xxhot1bLIQBcKm1vqR91vwxXr9h+1b8CtVCxXWsNZPJj5L2xeM5Pboa6aHxl8GfFlv9nXxDoNzHLwIprlUJ/wCAsR/KvrKXiniacFSzfBTnDu07r0lb87nyeM8LcvxivgMRGL7br7r/AJWPnHVZDcRmSxka6to3DidSMDH95c5H5U6cBoy2Gyefwr1jx18FfCkmiXniDwlcNbNBE8vlxyeZDIAM7RzwfxxXkdrK0tujsM/u+c9q9bB55lWeRdfKpS5V8UZK0ovt2fqj8v4n4XxvDVWlSxMFrtKL5k9d9dV6fMt/8JpPpMUKW2tDO0ZVnHyn0xW74N8bfa/FVveanew3UMcEiMpAdRnpwP510vw2+GfhfxX4bF9qOhxXE6yujyK7I/XIOQfStfUfgj4W06N7yyN3ZIinftkDAfic149fPcHVlPCSnC60abs/xR+j5JwPTozoZp7atytKVlBNaro1Nv70QXuseA9YmNlf+HdNnldWaPy41DuFHPUEV8vfGFtDsPGEi6CkdrA8SmSCDhUfJ4IAxnGM1r+MvEd14X8RXcmk68VltDJHAxIkeRSMEKCDz1GT6V5fdXep+ILoztZ3ImO52LYZnxyTx1rJYeNGacI8vz/4J9rjaOCjQnKGJU3aLirNO99b6aWXmI6SCQDgljnLd67T4V6FF4g8ZWUU6hoLQ/aZsjj5egP1bArkbjbK4MQBXucY59K7f4beJ4PCl3JJcW4/0jBlkP8AdHQAe5r1cFWpPER53pufKY2VR4eSoq7aPUfjZ4iOn+Fv7Gt58TajKFbHURLy35naPxNVvhP4Nb/hF7zVNSY21nbW7zTTHjDMuQPfjFebeM9an8aeL7CYttsxsjVA2SF3ZYmu7+JPjTb4at/Dtigt4xFjy1bG4twGI74UV24nGxqynWWy0R4DwjjQp4Sa1k7tf12PF9UupLvV7u74ZHkYrv7rnj9KrLbxSyA3CMoYZyf0xUnntGXVkBcdOOtNjvJtuJGAK8nNeG5czdnc+ppwp0oKnHZDFt54xkDcMcYNTRzXFvIhVSpXDHBxnHSoo72ffkJvXpgL1NXEhuLspIkZQk9PenJ2Sdy+dNPlNPT9UkeYNNM5cuHILcFsYzXudhEmgeEdwGJJIwPq7/8A1s/lXjPgzQpdV8TWFg8e5JJt8m3nCr8x+nT9a9X+JGp/YNKS3Tggb8dtx+Vf5/rXtYGo3SlUZ+f8W2q16WGpL3np970/U8mv7g3mpXl6TuEspC/7o4H8qbGj8b8rn8eKeu2NDyCB09TVGaS6aRG5XBHHTNeXUq669T77D0Y4ShCjH7KS+40zGoA2leByTQiHG0MQ3oKSOCOWMSyZGcZwalea2RgdgG4YOD296j22tnsdNranbeHpo7nwvPYyDLwkEfXP/wBeuD1Twvp0WpzvZpJZTq5bzbWVoWyec5UjmtDS9c+w+ZG8hCOw2qeB0pdfjnN886u7IcH5PpisMK1SpVEtua/3mGOqxlmFGrB3vT5X6xen4M6/4Q2F/cyXmn31/fXsEAEscs0hklBfIKljyRxn8a9Iup5tNjjc2/zwtuxKvBXoeD+FRfAnw7O/heTVHgIN1cHazckqgx1+pNY/7QGu6vZahZaNoWpR2Ut2sgklEXmOsaBQAM8Aknr7GvXlSpSoXrbNao+AWJxNDPnPLIqNRSum+9vev5bnQv8AG/wl4dQTeIg1hbbQhUsCJCM52qeecjpXK+F/Fdl44vJNS8L2s8cMNyyqtx8kjKDlSFPqDgfQ15Ja+HbOG4/tG8L3t/Jw91ct5jn6Z6D2FfU/7Mnw80jUPCOoaxqemRzNf3YhhZlwQsY5IP1Yj8K8DG5VSxUFGno0002+x+v5FnuYYKt7bGSUpOLi7RSWtvvtY5XVb+7i1Vp7W4miRowzhd2AMdwOKsw+JdQj2AmG4DruAI5/SrXxZ1zwb8ONcuI7ieUWy5ghigjM0skg6qMdMHuSBU2l6wPil4BmeNF0yw0izP2ezjCtK4/iZ2x8p4P3fzrry7MKlCKp1l7t7J932PkeMeEqWLrTx2CqOMrc0o6aab9NzMuL3wrqx/4nfhWzmc8b2iVmH0YjIP0NUZvA/gDUWMlnf3umMOQolLp+T7v5ivHNX03xnoms3S+H/GVzDCJD5dtdL58aA9st8361Lb/EP4k6UVj1XQLDVUH8dpL5Tkf7rcV9NRzH2LtGbj87Hwccmz2lCNbD1FOLSa1s7eh7XD8O9SEIh0XxZaX0GCFhuY/u56/dOayNR8C+MbA7rPTCVAGRbz7gSO4Bxj6VBZ33iBNFTxFqXgjW7bTzEszXUEP2lIwe7CLcy/iBV/Q/ibpV6pTTPFsHmKcGF5xuQ+hU8j6V6GDzyqnz05qX9dbCq5tnuA9zFUnp3V/xMkav4t0U/v31Oz2nlpQ6oD9T8v61vWPxW8UWyRpd3VpqMWMr5qK4x9RzXYaN41uQu29toLpSM70GD654qV9V8E6q7HW/CkLu55k8pWf/AL64b9a9ZZ9Ct/vFGL9DWjxhTil7aFn/AF/W5zqfEnS71g2p6BA2CCGikwQc8EA1r3ks88a67YS4hkKsQG5HfHHuKbL4F+GGqkHTrqaxLdvNK8/8DyP1qS/0GLwzoyWNvqTXkAbzFc4zg/w8da/OPEulhMZgqOMwkXGdOWun2ZW/JpH7R4S8WYTFZhUy6L/ixul/ejr+VzY0ewWPWbPXV1W+t4SQfJS8eKGYHnDIDtJ98Zr1KHUrW4VW8po1I+8r7xivFTqFxcW9qLW1MYtZcog6kbTjr361r2NvriR/bYdI1EpKNzGBSSv1ArkyfiV0aMKUYysl8UXpfs0d/EfBGDxtepWxM4Kcm7RnZNrTZ3v9x7EkunAArqCoe4kUr/8AWq7agSj91MsnP3o2Df8A168WbXNXgIMlxOCONs8fI+uecVPF4tncAyW6fLwWiYqa+tw/EVOsre0+9L9D4LFeHFODvCm1/hl/nc9sea709w0jPECeGYlc/icVfj1jVf45WHHVlBz+Yrxyy8danb4jt9av4B2XdvX6YPFWhr8i3CvFd2iMTl/L/db/APe24r0YY+lVVrQl6Oz+5ngVuDcVQd6VaS8mrr7z2JddZx5V1bQyL0PHUVl6n4e+G2ukjW/BemXJYYMklnEzD6MRkfga4z+3biWD9zdyxSY4dWEsf5EZP51ybfED4raXezR3HhHTdbskJ8ue0uhDMy+6PwD9CaitLBVI3qxaXmrr8LmOHyvPsPP9xKLa/vcj/FxOy1b9nL4I64GFpZ3WkyvyrWtw64PsG3D8q5i5/ZDuYA0vhL4n6ja4/wBWGJUqfqjA/pSwfHiwtRnxH4N8T6SRwWaxM0f/AH2vX8K6HSPjT8ONUUJb+NrC2JIJjvJDbEH/ALabRn8a82plOUYr4JRv/wCAv81+R71DiHjHKl+9p1bLrpUj+KkvxOIuvgt+0n4b3Jo3i7T9YhA+7OwDH8WXcf8Avqs7Ubz9o3SNsmu/DRdTSJdrG2JJ2j2Qsf0r6A07xGlzGJdP1pbhHHDRXAkU/kSKvnW9RRWxKnzAjlRwa4a3CGHkrQTXpZr8Tso+J2LUv9ohBvzi4y++L/Q+b7r426da2Xl+IPhv4i0eZkKs7w5U/QMFNV/CmpWc0sqSPItr5wkBK/MI3GenrX07H4rkgiS3vLBJMphiD1/pXzV4mSDT/iHqgjQxR3TNKiAcAdeP1r4zifIvqGHjVhqr22t+rP0vgPiunnGKnhnFxfLde/zaX6JpNfNs6C31uJNP1QaY0sUUUy+UrNghT/X5a6TSPGetRW4jF9KSoHBOa4zw1bQ6lq7abcjMF/G0ZDDGD1H8v1p1z+yBLNB9u8EfFLXNGmmJcwmV3jU+m3djH4VxZbgsbmuHhUw0rOF01879z2s3znK+H8XUo45XjUtJNq/Sz2T7Hpup+MZ7zRGtLpkHmLtkIHJHp+Ir4K+JHgzTrG4vdf0EobQTMssfHy/MQefrX0JqfwH/AGttHtpbPRPH2l61bOpXMkaJcAHj5SQADjua8Y8S+FvG/gnS/EHhfxbpM1neRwx3W12V8qzAbgykhufQ9a+jo4bE0I+yxsW79dfztY+JzavlmZUJVsvnG8Wna6vbZ6b6aHk1rLaz6jbWbRRkF1WV3TJOeufXn8q9Dl8FNYWfy+TJDtz+8UZA9D61ynhzSBf+LNOsUSEKZkklkQkYXIJB3dMV7B8YbG1vYrfTre6XyydsvkMMsB6kdRXdl2P+qpw5bpnzH9mfXKTrOVmj581c2kV61xoF1eWUhJDtb3Lxxvzx8qkDH86+oNI+H0Nz4fsLptjNPbpIWViMllB/rXzvr2hpo1ysNoS8co+XjlOelfZHh+JV8N6YpGGW0g4/4AK6MA/bVZtq3U+O4qXs404ys991f8zx7XfiBr/wXjutOs5ohGzrOqSjduyMbV9zVqH43eNPEvhwC707TBHfQghkd1ZO+CvIP51w/wC0Uy/8J4jsrv5dqNoGSB8oyfy71T8FX0D+GocscIWVeenJ7142Y5FleJxbnVoJzWvN1b+X6n0mSZ1j8LlsPZ1Wo2sl0S8rnAeNpHbWZpnRPMGQSB1yc/1rGtSG8xpG8tQhIIOMn0rrPiBZeZeCePJDEfIP4uP/AK1cybGVIwogOGG/5T2x0roxijTqr0X5CpScqakyWNVB4Qbmx14yaWJAp3yHkZGCOKtrG7ZZFVmA+83b/Gqks3lzLDKpJU87ehri5lKVkdd0noWIrxrSeOe2Clk4LFc8VJe3WpavOZtSfcwGVBGBj0FMZbiey8+EYVGw6gc+xpGkuWbMkZRe+euKfM7cvQTjH4iibRAxLo3PQDpzSrZW7OolJRCPrmtCOEvcAzZ2EfKo7j3q29lbvb7IYsYbdvLfNj09hWkZqGsth8ttWQC2srVP3ZQArkADJqW3DTpjySBwRUrwRACONMMrEH6UoglX92/G9eQPz/CtVUgtLFupppselfBbw7ctqk2spESv/Hshbpub736YrE+JupPd6i0CP92Uk47KvA/Pn8hXpngC9Twh8PGlV/Mn8t3IP3t8nC/zFeM6zK17qc8wbK52ndx07/nmvXxFZYfCxpx3f6nx9HCvH5x9YktIa/dovx1MyMFo9qrvc9AOtLFYXqqrSW4jQkjLDNWYraRWChRlRn73Uf5xVxY22EuAoGTj/CvG96ruz7SC5o6mQttdRyIjbvL9COWomjaNg3ljaQDgDJH4VrSyWuSsNtMWxyxYcVCsMbAxLCR6sD1H9DWNR3kopjbivdMeBJZJ0E6naW2tIq52jPJrVIkhkO24M4Hygjv+FStaRqD5KnL4I6cVqeENPfWfGGl6PGAsdxeRiXeP4AdzEfQAmtYOSmox6nLWaoQdW2y3Pp/4e2B0bwdptpswYrcSOBxzjcc/iRXz58VtUbVPHNwuFLRRJGSTxn5mI/8AHjX0pcTi00q7lwFRVCDHYd/0FfJesTpquu3+ozzELPO7/hnivbzOfs6cacd2fCcL05YnHTxMul/vbK89w8GIHhHm8Hj3HHtX3h8L9FTwb8N9GtLkbJrTTzc3APTzHy7fq2K+Kfhp4ZbxJ490XSSpkgmvkByP+WYOTkfQV9yfES9Om+Gp4YQEa6K26Y/u/wD6hXmU6rjRnVl0P0vAU5YjFRpd3+B8RftDfEC/tfFMen6ZpH2+7lUyu2MhGlYnHseM1tfs++IdSs4NR0HxAnky39pMpQMCADnGD9DXN+JYrfVfEN9rSR72luCBIBndEvyoPxUA/Umksri5tL9NQtUaJ0G0ZPauOcJToxpdVqvU9OrXjUxdWUvhknH5bF/xfbzLrpeJWIZVZgB7etYM1pcpL5xicgNhSTnrXSazqltfTRSqDv2BSccZ71UiYNyxGQcGu+vByqO0j5vK6bhhIQndNafdoe+/DTVft/wyk0qRuJrGSJlbtt3AfyFfPlv8LPEHjvWNTXTtFOoJZv5smHjjChuQMuVGTz37V2fg7xi+gQC2PzpJI8RXPYgGuq8KeKLjRtLvI9JmSB5bkvcOqjew2gKDnsOfzrmyrGVctVeK110v5nZmmXQxmLw1VPRxaffSx836o/ivwh4ibQXsda8OSJyolnba/ptHKEfQkGt+x+JHxEslCfbbO/iTgtcw7P8Ax5ep/CvoePxd4f8AFBXRPHGn293Axwk8kIwh/wBodvqPxryz4kfAvVtHml1jw8pu9EkZpFitSXeFM5APcjHpX0mW5nhsW/Z4pKMu+yPHzbIFy88IKa63SbMTT/2gLm3DHXPBFw8MZAMtjMsnfH3WwT9ADXX+H/jf8OPEk0enWuqS21/cAxwW15A8bGUj5VyRg5PHWvI7eBnlE0MOyO0bKpt5Z+mfwrotG8Nan4r1Gz0WxtLRLq9uY4YJXT7khYYfOCRg88Vw57WoVlPApXjJWbv1fb0OXh7JqGW46hmlBOE6clJW2dns730eq9D3fwtJcNMlxdx+XCyY+f5QWJ4wO5+9XV6J43u7VnWS1hkgDEBwSGGD0rTn+EWtrYw29wY7u8hCOZlbaqsByF9vqK881kR6FbXHnXKAw3GJHZ9scfPzHPp05NfB4WGLyv3abt+Nz9wzdZZxLR58bTU5L5W809PI9Rj+Imj3pEF/ayYA4LxiRR+dKq+AtWfi2tQ8mMtE7RMfwOK+ZNc+Mt7b3EUHgnw3N4jtbckXd40ywRs+eFgJ5cADlsYz0zRb/tGeGspD4j8NeIdCmPBeS182Pd7Mhz+lfRKti5RUqlFTv6X+7c+DhlWWRny4PFVKDXm3H8br8T6db4f6ROB/Z2o3cDD7oYCUA9RyP8aozeCdUtpVMt2t3AGBYxRkOB9Dx0968q0L40+F9VVG0jxxDHIeAjuYXU+hDAGvRdN+JPiDyhcR31vfI2AcgN+o/wAaxeLw204Spvyf+Z6kMBnVJc1HFQrR/vRV/vizdstX8I6G4dGjhlVWDfbldDu7YYDZ17VJa+MfCslvJd3EiX80pYeTCoATnqDUcXjV7m1ae70qIxHJ/dY6+hJ5FZmpQeDtfhkttR0SO3WQ/wCtjwkh9w68g/4VNLD00+alipJ+bt+OhxzzHH0nbGYBzj3hZ/hr+Yq62zK7CAAA5UAkcZptzN4XvuNc0O3uSwxmS3VyPxx/Wsq1+HMMI3eGPH+o2wx8sV0y3CAfRuf1qO68JfE+0QtbT6DrUaHIVjJayn24DJ+deq8XmShZxVRfJ/8ABJp5nw5Opac5UJdpKUX9+34k48E/DszG50yyl06R25ksp5ISPfg8VpJ4b8UWsg/4Rb4q6kkY5EN0y3C/Q7xk/nXKy614j0gf8Tr4fa1abfvSWyJdRfnGxP8A47Tbbxr4Xvrny57+K2lzjbLuhfPurYqI55PDv95RcfS6/U9X+xsHm0f9nxMKq/vcs/zueiR6h8ZLNRvfw/q6DB3FHgdh7bSRmuG8Z3mvX+uQazrfhs6PJDtQqtyk6Sg/KWyvTr0PtWtp+sTxsI7LUHdYzj5Zcj86d41+3XnhubUpLhm+zjI3HJwev1Febm+eUcwwc8O5S5nqk7NXXnuejknCzyfMIYyNOmls3G6dn5X5X9xXs/EdlbPptpFFtuba4EjyFfv5PCg9hj9TXqei+J7AmWCXUoLe4DkiFpwrkHocZzivBLEXFzHBd2ytIzgHCrnP4V2+p+CPBviBdPu/FWhRXMtzB+6m5WWJR1AYYxyfWsODcwWHqzUkuWyvd2Xbfp09SfEXIVmeHpRUpKd3ZxV33Wl1db9T2q013UEQFL3cgOR3r5n/AGr/ABFDp6r+4jk1XV4WhM3m4eJEdWBA9Ca1X+DdrbS/8UT8TvFGgOBkKt+ZI+T02ygivKPjR8JvGGn3Fvr+s+M7rxRcTFbZGEWJI+uAQvGOvPrX6BmuKpzwUnRg7+VmvXf9D8z4Y4aq4XNYrH1k6dno+aLenXTT7zzn4e2Gvaj4lUaJZNqGqTK7lXkVd3cksxAH4mu38V+HPiDAoeTwNqCEKBI6p5oU45I2E5Fd7+zz8Ntf8JX8njDVLEF5YDFDbvjzAGxliD06cV7pd+I7VyVl0gwzfeBK4BA618dSw1dU3Uadj6bHYvJFjHg8JiIp7Wvpf1s1+J+euqG+tdSEFzZXtvOzgGK4XbnkZxmvtDRlCaNYxgZxbRDnt8orkfjn4NHjLSZ9cM7xXWix/aoFRRiSPI4Y9e3GK7LT8iztgOdsSDn/AHa9bI0nzSTutD8249wssFWp0pb6ny1+0hPcDxziLcB5YDFOuNo49xWP4NujPojAqF8ubBAGMDav9Qa6T48Wr6l48mto22OighycKuAOprgtH1ObSJJbaf8AfLJz5kX3WOeuTj+Vc+MrRp46XNsd2V0ZTyyml1Re8VnzY/OIwYiCe/HtXOWly7GOO1VpTMT8mzr7HP4dK3dUubPUbdhFMEzjIfgg1kfYI4ozgkMDkPjI+n/164sfOE5xlF9D1MJSnSpctTcnXTJI5doQ7mOUA5wD0/SrH2GGNTK0QJJ+8w5HFWftSu4dMM4wAc8Y96kaTz1EZxGMYPX5j1zz0rGjOSVmjfnktDPSBcTbX8uNiOBznFLBbLKpBOBIBksMGrC27NFkIFXO0jvzVxIIbWJY2wGxuHc0qrs7kOU7XKbWaxjhMNtypHIFIlqicI+/ccH1NWZHEmPlKRjgH1pI4lbKk8Dk4GDUp396Qc0n8WoG1dD5sisCMHPvSDbIdxwgByST1+lWH+1GJWCFiw4B7jNPtYY2lVJhlGyOneunl5bJO5vblsraGkniXXItNNjDdqI5yFJZQzAD37VnCzzveRgxY5JPrVuWCJIWSPdzkttH3fxpYsmE424C5B9K1bSd6m5UYxg9EZ0ojiBI5PQnHSlDSbvnbcCRwTirDW0+wu5wHbgdgaFt0chyTwuOR+tc7qO7cdkRJO7aK6xebIqhhuOST6c+lXpVHAjwFVcFh3/Cnw2yyBkO4ORlc+1WIrPYixx5kldhhQMjn3qYO9+5pCMnHTqZro6Jwqrzjc3OBXbfBbR/+K2OplRnTYWdDjjewKj9C1crLujdbaYKDJ1Lcg/lXq/wk002OiXOsOBtu5vKjJ7he/HbJrty6HPiI36angZ/XnRwNTu9PvOt+IuuPp3he6IO1mhdjz3PA/Wvmy0RjME2Ky9Nxr2P4r6oZ4FsYm+RnVW/3VGT/wCPFa8xngitpHiSOTcVB+brk9OlXm9aMq1l0OLhjCyw+FdVrWT/AAX9M9m/Ze8Nve+NLvW5490OlWw2YHHmyHAx+AavUfj9rbWmkusMmGgtncKDg72+Vfyzmqf7MuiroPw/OpToUm1S6eXLcHYo2qPzDH/gVcT+0Bq7alcmyicAXE2/OeiIAB+tc1eonh404dWfomU05QnUxM9OWN16vY8P0+zlFvsyQAAMgZx+PtVqPTjIOZiwwQfXHarFtC0UJdbhfLJ5Ge/erLgQIshmXL45pRfMveZxKKaTe5UWxhijIbYyj+91pojgjDExgAc1cvrm106JbuK3lmmi2SJKVDIAR0KdDz61nJPd3UGL1MMsW7cU2g4PGQO+DWDxMaT91Gc6nJLlsRtLLJInkhBvfbg9/wAe1aKvfxI01hfCKRgFZVAIyO5zWVa3GowrvlgRxEVdHjXjr0Y9ieatapqkWdtrAFZ/nlx1ArP6wlJ8z3Bzpu03utv+Aa+lXM1wyrflVcEZkj+634djXYNdixh/0K7ukQdAJDj8P8ivObaW2mtwsUjNLKNrIcgf8Bx7V0EMN9HaRxGRoAyDYGk5Ixwcf1pJ87uz0aWJbVjP1/TILq9Nxcu1uCGcvsBDMASOnQk9/fpXYfAHw6t98W9KREaS3st9yZXf5vkjOMr/AL5X1rmYLR4r5p7y8m2vHIoEYzsYjg4OR1+le3fsuaQ8vijV9VmtkDW1oIjJt5LOeef+A/rVU7+2jFKxyTip1E9j37X500rSdQ1AkborZ2XPrivgn4hxX/ivxNdx6zfy/wBkQP8AJYx/KksgAJZz1bk9DwK+5fiXdx2vg67b7vnlYOT1yef0Br4e1eO4uNWuL1FDRvOwbLDlckZH5Cnja3sa94roenia0qeXqz+KX4JGZJDYafaQ7H2ICAq44AFJcuZnWN7UTRkfNhThVPOT+FSNao87TP5bwmIoDtAUFe/PU57/AFqa3n33FxLJH50koBjYcIDnqB0x1HTiphjZbs8NVXbU0fhVpem6d4n0Fdc0mzuIrqZyRMiupjY4AIIOOQa57xR8N47LxPqKaDrmq6HLbXEkaCxnKR4DEA7TxXS/D+80zTfGqR62VmtHbZ5h/wCWRP3WGehBP86m+Jt2ZPEd1JpkqyRzTsPMjbj3OfrV4SrKFWpzbNJ/c/8AgnZmlSLjhq60s3H71/mjldO8RfHrwvAI9J8b2es20TZEGp2YDH23rk/qK3tF+Pvj5L6LTvFXwuU+ewjWfTr5dhY9BtcY5/3qy5JL4W0eSCkhB4J+U55PvUV1Jc3LPF5qkABlIXacg5BH0wKVStQq3U4K/wDXaxphcyrYaSjGT5e2/wCZ6gfil4e0l0k8Uabrfh4Scbr+0ZYh7+Yu5f1rp9B+IGhapH/xTvjGyvA2QPLulzzyOM1BdrD4w+GFnLeRiQToIJVcDAboa+dbn4EeG51vLiJGspbaQqXt5GifrwQBwe/5VlhKTrXcW4tf16nrZpXpYZRlVipQl30/4H4H17Y+L9YVvLuUjlRT1PUjvzT7nXNKv2aHWNCtpk+7lkWQYPsRxXxtp2lfEfwsyjwj8VNURUb5YL1BPF7Zz/hXs3gO/wDjXrmgpqEqeFtZmhdoriFvMtZt6n+98yHIIP3R1rspvHRVqdRT8nr+f+Z4lXC5DjJc1XD8j/mi+X/0lr8UeqJ4I+GOoeYbOyTT5sjcbd3tjk/Q4NVNV+HU6afMuleNNReCOMlrWeRJ1kUfwZ4YZ9ea5qfxt4h0mMN4o+G2u6eMbXntIlu4iB3zGSf/AB2nWvxG8B63PJbWviWC3uX+9DO5t5Qcf3Xwaxr1XytYjDpvutDuwGX1KU08vzCpFJr3ZWmvudvwHeFb94bJXthHFJEjwgtyM45P1xXUi/utT0rS0ijknlgeRPLiBLYzngdemK4LSWFvc39qGVohIsqlTkHORuBrtNBiOmPcR3j4MEX2pQDyOmfx5WvlMupxeIlh6l+WV07dP6sfqedzqxwix2Fs5ws4p9Xa36m3pt8kNwYr2WS1KknbdRtH/MYqtqkd14l8QNBpUKTrHEJJWjmCxY4A5A+9XR6T4p0y9tEjubl0U9Q6bh/ga6GzvtL0mwm1G1tdPlif5pDHEFZj2ztxz9a+74eweFwGI9thK/PF/Zf/AAP8j8Z4o4nzavR5M1wLpTT+JK6/p+rPPpvDusWifMlzGOhIIbA/AiuH+KHxLufhta6ffXVve6sJpPltrYDfIQfu5bhRgHk19A65e6XPbW7aVIkpuJVjIiYPuB7ADvXwf4/ufFl34qv7bxFq5uUsJXtoIkiESqFYgsQONx9eK+qzPGU6GHlzwSl0Wut/yPksLUw+Y2k4Jvvbt5npnjT9rLwx8SbKTQ9D8D65pd9fRrbmO8gRI40zhiHQkEDqOhJ/OvVYB5VtGBjhRj8q+UtH0yB7jTXS6AkluCpjGcrjByT7819YBY3hUH5htB+leJlFdVHOyseTxk51pUnPon+h8xfGhWuvHt2iZDKwH38Y4Hb8K46DTJ3MqfZ3ZYo2lLFcAKOCffnPSu1+J7QHxzqDyRmRizBDuwQwPXkc/SsG9u9T1OVLhbmGQQQFTEcIoTuABivEzSXPi5o+kyWPJgaV+xzUdtElxvlVli6FguT+AonUQyM5DEsSsa/dJHY+9XJ1QvtclSOSA3Ye1Ok00PZvfAqqKB5ZZvnyPQeledr0PQi3ZkD+RborqFQPkFfb0p/2qEuyMp8xeAjDBqeTQneNPMj8xjukYg/cA5yfT1qQ6Y81zGIzsWRGJJ65A6+vWupVLuyZi463Kq3kUa4ycknK5yB/9epoSJhvRWyR0J/XPap7mHSksooreG4+1Kf38zOAufQLj+dUo41jif8AeAtxj6+mPyqnypWkaJfcW0ijeMjzUKJzkjofWm7g/wC8iXKngvnkn2FQ2qs0bxvFll+UE9GzViL7QVEPyxhAM4xxzT54dEHMtrFi2tw0jPLvUqeCzYGPWp5QsGAoDh+QQOnvVSOG5mmb96QvPzHo4z1q66qVWIgM64Bfbycdqyc3J7mblzO4y3mIbywuZCvC44Hue1Kdz4eS4CMT9f0poinztDZPoD0+tLHbTxnLMoCEA7j2PvWvtVNWnqdCm7WaBgASULEJ1b1qVwEiwId7sNvGc55/Wnqim4P7xNjADPUn3qzLPZw5Ko0jBsIcHgnqf061F4rRLQj2kua5NY2eEwIgkhBAy2e9WY9OeNd6Xe4dxkjH5VTgMglG47dozzwTz71eWcMONpAHB9efaurmpWOpVly3aKcmkwvIYoJDvHUsO9dnoXiWfS9BGmSW6CO0O3CNhn3HORXLqgMglkAU5yAO5/yasWpaeTErt5KkkBeMn3rndacHzUXY5atGnjFyyimmWNSv21aQ+cQij5lU85PvnvVWx0ibU2kNvG5jgUPK+QNi5AySe2aljtQ7SGXGFyysDyOgH86FElsZPKmY+Z95VzggdCfzrnm6km23r5m1Ch7NW2ij6b0nWtO0Pw1a6dYyrLb2tkCZB03YAG09DXgXjbVZtav55pQQ0B2RjPGM4J+v+FUoLu4SwkVtSkEGA+1ZDtyeOnrgVR1vT7W7UTQu8jJGuG3n+L/PSoqVZ1OVt/cehUx6jQ9jT3erKM9otvGYxICrAIXbpj+I1FYq/wBpDXK+b0Kbgdqj0FW59NLxQ28Z+ZXO95GyQMdD+VOMb28QkMO5oyBzjketXSk+S73OCD5dbGrcixi8uGG8AEqjzVUdQOcH2qrd2KX7vch1UNxuHAGeBwO/tUs0trIPJh2rNKpUM64xnuT/AI1lxJcLdyaasjOIJPlKfdzkYbHT8axpVZSep0TrKXQjvrK9sEltraNnhutqSyMmdoz2/uniksNAkkuJZRH5luBt2jgv04559e9dXplnczxyNPD+568/eOP8mm3MltATtkZUVQQHAGc11tUpLVmsaUOXn2RXs9MJjlTyECJK0iKV+dB027vp71OscU4L3Sh5Iwoi7qABjH6VWa6mvrlks5miR0BLjOMYwTxVm10swEOkm8EckjG4+vNRClzv3XoSlGTtDYeVj8uR5J41YDITaTk57V9H/sw6XHH4W1HVAT/pl0IwcdkGMfma+W9Wu/JulgeVQWx25z2PpX2T8CtOfTvhlo4ddrTxvOwAxksxx+mK78G06m17CdVTfs+qKnx1vEtfDMFpvwWkeXPsqkD/ANCr44uW3ALJdxYZ9hYtg9Rzjt1619Q/tF6h/o32RZQpjtscnoXbH+FfMJsLEPm4YtkbjJzz17n8K4cc1Kq2d+Mi1h6dPyv95Xv1W50m5WHSzi2kSNZfMyUUdeAeQ3XOOpNRxao9pplpbSJECiuIZAD5kYLHKntznvnipGtZVkeCznkSORdpIX/WD/a9qtWmn2zWklxPexblkAWF3wWzjGB7c1wOXKrbnkqLb0RmRRXDSedMP3gG19qjnB7Y71p6ba3Oo+RZR2w+0Sy7IwzYwScc1NFZNaXdtttCW+WV3JXhuuD6+mDUs1iyzusMgaQliHVNgXng56Cto4uUIuD6odWn7VKM3onf5mfJY3cd81mWTETbHlyCmSM5HuM1YuY7RbWOEHEiRAb++/J3DjrnOKJ7AW862c1yZkUiRipxyQCRk857UkwtoWMu+UPEzZG3JRccZz65/SubmcXcaaSZ7n4Z0yyg+E9lK0yOuTI3+zivIdR1qN5ZbayLOZnYnaMAA8AH8Bn/AIEauWfje5htYbZ4YxC8OEDIqgEDAfgcnPrWJqcqaa0c0LiWeXl2jIYj6HA45IxXq0sbTw0HOlrOWmq27k5hXqZly0asXGnGzevxPp8kZUsawXLyfZiWCgyHPrjrivUfgjqkcesXmhSTKPtQFxASeN44ZT74/lXmTFpZJCYmRpsMwWQqSB1BA4OetbfhvUzpF3Y6lNBIqrMxWZnzujyOB9BU4XFKnUjNfMclzRcUfU9qvmzhRjag61n+KvBHg7xVZvB4h8Nabfq+Av2i2Rz+BIyKl0q8U2+4MSWUMG7EU6/8Q6C0UyXOrWkfkL8580AocdTg5FfUVJxjByZhh6Mq1VU46Nnn/g34H6jb293caVaSCwtJ2t7SGGY5SMcqMnJIGSMc1ev/AAbqOlTskv2tJblGjImGckjqT+Fe5/CGKG58DxajZ3C3EN1PJKJAchhuwD+laPjyQweD9UlaFS7QmNSygkEjGRXz1TKqeJn7ZaNu59lDPa2X0ZUPiSVvuPjXX/ipo/hF5mvYWa2tRteWLj5u6hT1qbwz+0r8Jtc0y9tbbxSbe7kt2ItriFo5HcA4UDGCc15drFm1xrsl3ewYt9PlKW0BwS0gOGlb39B2HPU1BqHhnTpIG8QS2NotytwUSUQKJEO3oTjPOfWoWHwOEq82HvzLz6ng1M6zHN8O6GYyTU9HZWaXr3Pu74aeEvBa6DpHi/RvDem2l/f2MUslzDAqO5ZATkgcnPWvkP48aBJZ/E/XLdE2xzXJlXHGCwDZP519Vfs/aob34ReHwX3GCEwH2CsR/hXiP7S+mxQfENrxyypcW0bnnAOMj+ld1KTxNB82rsvwPNxeHhTxMYfZTa/A8FtWnsLkO9qzRxsrOAuc4IPB7V7TL8YPC/lLHFeyA7Rv3Rnjj1ry25ksnVgs7+WzbW29QPb1+lZF3owMpXTrpZYQdwZhtJ98fjWVOrUwbcaWtzjx2U0Mdac9eXbX9CbxhfR674mu9QiZXhuJC3mFQM/pWDeSWMBWOTc5UgsV6Vrx6bLDbvl0wW4GeSe+PzqPUksw6NdGON5F+8yEBuAOD+R5riquVSo5zWp1UaCoUlBbJGXcXTG3WyaJGh3+YgI+ZGPXawOcdOtWJ7e3uWtSLREkjA8x1YkSHOcnn8KrPawxyBbRhKqn5gPvfTFTWcxtYsNtC7sAuOB7Z9az0eiRldt3Z//Z"/>
          <p:cNvSpPr>
            <a:spLocks noChangeAspect="1" noChangeArrowheads="1"/>
          </p:cNvSpPr>
          <p:nvPr/>
        </p:nvSpPr>
        <p:spPr bwMode="auto">
          <a:xfrm>
            <a:off x="168540" y="-144463"/>
            <a:ext cx="3302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6871" name="Рисунок 9" descr="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8092" y="4929198"/>
            <a:ext cx="200026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16" y="4929198"/>
            <a:ext cx="2214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Picture 2" descr="C:\Users\Server\Documents\2018 год\БЮДЖЕТ ДЛЯ ГРАЖДАН НА 2019\00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2934" y="4929198"/>
            <a:ext cx="2643206" cy="1785950"/>
          </a:xfrm>
          <a:prstGeom prst="rect">
            <a:avLst/>
          </a:prstGeom>
          <a:noFill/>
        </p:spPr>
      </p:pic>
      <p:pic>
        <p:nvPicPr>
          <p:cNvPr id="26627" name="Picture 3" descr="C:\Users\Server\Documents\2018 год\БЮДЖЕТ ДЛЯ ГРАЖДАН НА 2019\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3844" y="1500174"/>
            <a:ext cx="3643338" cy="2000264"/>
          </a:xfrm>
          <a:prstGeom prst="rect">
            <a:avLst/>
          </a:prstGeom>
          <a:noFill/>
        </p:spPr>
      </p:pic>
      <p:pic>
        <p:nvPicPr>
          <p:cNvPr id="26628" name="Picture 4" descr="C:\Users\Server\Documents\2018 год\БЮДЖЕТ ДЛЯ ГРАЖДАН НА 2019\001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09794" y="4929198"/>
            <a:ext cx="2071702" cy="1785950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  <a:defRPr/>
            </a:pPr>
            <a:endParaRPr lang="ru-RU" sz="1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7892" name="Picture 2" descr="E:\Foto\Презентации\отчет главы 2017\Новая папка\P1220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0785" y="2357430"/>
            <a:ext cx="3246991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Server\Documents\2018 год\БЮДЖЕТ ДЛЯ ГРАЖДАН НА 2019\0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10190" y="4429132"/>
            <a:ext cx="3429024" cy="2071702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757738"/>
          </a:xfrm>
        </p:spPr>
        <p:txBody>
          <a:bodyPr>
            <a:normAutofit/>
          </a:bodyPr>
          <a:lstStyle/>
          <a:p>
            <a:pPr>
              <a:buFontTx/>
              <a:buChar char="-"/>
              <a:defRPr/>
            </a:pPr>
            <a:r>
              <a:rPr lang="ru-RU" sz="1200" dirty="0" smtClean="0">
                <a:solidFill>
                  <a:schemeClr val="accent6">
                    <a:lumMod val="75000"/>
                  </a:schemeClr>
                </a:solidFill>
              </a:rPr>
              <a:t>Внедрение механизмов формирования и</a:t>
            </a:r>
            <a:endParaRPr lang="ru-RU" sz="1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8916" name="Рисунок 4" descr="DSC0002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24571" y="4005263"/>
            <a:ext cx="3571900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Рисунок 5" descr="DSCF0109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5123" y="1412875"/>
            <a:ext cx="3821377" cy="2373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solidFill>
            <a:srgbClr val="CCFFCC"/>
          </a:solidFill>
        </p:spPr>
        <p:txBody>
          <a:bodyPr/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557338"/>
            <a:ext cx="8915400" cy="4525962"/>
          </a:xfrm>
        </p:spPr>
        <p:txBody>
          <a:bodyPr/>
          <a:lstStyle/>
          <a:p>
            <a:pPr algn="just">
              <a:buFontTx/>
              <a:buNone/>
              <a:defRPr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994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4283" y="2781301"/>
            <a:ext cx="4134379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solidFill>
            <a:srgbClr val="FFCCCC"/>
          </a:solidFill>
        </p:spPr>
        <p:txBody>
          <a:bodyPr>
            <a:norm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None/>
              <a:defRPr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64" name="Picture 2" descr="E:\Foto\Презентации\отчет главы 2017\жилье\Кочергина Марина Анатольевна\д.Халино Ивановский сельсове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7285" y="2139951"/>
            <a:ext cx="3198813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541735" y="357188"/>
            <a:ext cx="8915400" cy="1143000"/>
          </a:xfrm>
          <a:solidFill>
            <a:srgbClr val="FFFF00"/>
          </a:solidFill>
        </p:spPr>
        <p:txBody>
          <a:bodyPr/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757738"/>
          </a:xfrm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ru-RU" sz="1200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None/>
              <a:defRPr/>
            </a:pPr>
            <a:endParaRPr lang="ru-RU" sz="1200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ru-RU" sz="1400" b="1" i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ru-RU" sz="1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1988" name="Рисунок 6" descr="img_435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95943" y="4076700"/>
            <a:ext cx="4000528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Server\Documents\2018 год\БЮДЖЕТ ДЛЯ ГРАЖДАН НА 2019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034" y="1571612"/>
            <a:ext cx="3857652" cy="257176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solidFill>
            <a:srgbClr val="FFCCCC"/>
          </a:solidFill>
        </p:spPr>
        <p:txBody>
          <a:bodyPr>
            <a:normAutofit/>
          </a:bodyPr>
          <a:lstStyle/>
          <a:p>
            <a:pPr>
              <a:buFontTx/>
              <a:buNone/>
              <a:defRPr/>
            </a:pPr>
            <a:endParaRPr lang="ru-RU" sz="1200" b="1" dirty="0" smtClean="0"/>
          </a:p>
        </p:txBody>
      </p:sp>
      <p:pic>
        <p:nvPicPr>
          <p:cNvPr id="43012" name="Picture 2" descr="E:\Foto\Презентации\отчет главы 2017\Ф.Собрание ВОДА\P1200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1563" y="1628776"/>
            <a:ext cx="3429023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Server\Documents\2018 год\БЮДЖЕТ ДЛЯ ГРАЖДАН НА 2019\00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596" y="3929066"/>
            <a:ext cx="3071834" cy="239317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 descr="budge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529064" y="2924944"/>
            <a:ext cx="1872208" cy="1243341"/>
          </a:xfrm>
          <a:prstGeom prst="rect">
            <a:avLst/>
          </a:prstGeom>
        </p:spPr>
      </p:pic>
      <p:pic>
        <p:nvPicPr>
          <p:cNvPr id="26" name="Рисунок 25" descr="budge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8704" y="2780928"/>
            <a:ext cx="2350710" cy="1561116"/>
          </a:xfrm>
          <a:prstGeom prst="rect">
            <a:avLst/>
          </a:prstGeom>
        </p:spPr>
      </p:pic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2480" y="0"/>
            <a:ext cx="9001000" cy="980728"/>
          </a:xfrm>
        </p:spPr>
        <p:txBody>
          <a:bodyPr anchor="t">
            <a:normAutofit fontScale="90000"/>
          </a:bodyPr>
          <a:lstStyle/>
          <a:p>
            <a:pPr algn="ctr" defTabSz="936382" eaLnBrk="1" hangingPunct="1">
              <a:defRPr/>
            </a:pPr>
            <a:r>
              <a:rPr lang="ru-RU" sz="5400" i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ТАКОЕ БЮДЖЕТ?</a:t>
            </a:r>
            <a:r>
              <a:rPr lang="ru-RU" sz="5400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  <a:t/>
            </a:r>
            <a:br>
              <a:rPr lang="ru-RU" sz="5400" b="1" i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</a:rPr>
            </a:br>
            <a:endParaRPr lang="ru-RU" sz="5400" b="1" i="1" dirty="0" smtClean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</a:endParaRPr>
          </a:p>
        </p:txBody>
      </p:sp>
      <p:sp>
        <p:nvSpPr>
          <p:cNvPr id="260106" name="AutoShape 10"/>
          <p:cNvSpPr>
            <a:spLocks noChangeArrowheads="1"/>
          </p:cNvSpPr>
          <p:nvPr/>
        </p:nvSpPr>
        <p:spPr bwMode="auto">
          <a:xfrm rot="742601">
            <a:off x="1483874" y="5169788"/>
            <a:ext cx="1539411" cy="719940"/>
          </a:xfrm>
          <a:prstGeom prst="notchedRightArrow">
            <a:avLst>
              <a:gd name="adj1" fmla="val 50000"/>
              <a:gd name="adj2" fmla="val 40909"/>
            </a:avLst>
          </a:prstGeom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265" tIns="54132" rIns="108265" bIns="54132"/>
          <a:lstStyle/>
          <a:p>
            <a:pPr defTabSz="936382">
              <a:defRPr/>
            </a:pPr>
            <a:endParaRPr lang="ru-RU" sz="1500" i="1" dirty="0" smtClean="0">
              <a:solidFill>
                <a:srgbClr val="000000"/>
              </a:solidFill>
            </a:endParaRPr>
          </a:p>
          <a:p>
            <a:pPr defTabSz="936382">
              <a:defRPr/>
            </a:pPr>
            <a:endParaRPr lang="ru-RU" sz="1500" dirty="0"/>
          </a:p>
        </p:txBody>
      </p:sp>
      <p:pic>
        <p:nvPicPr>
          <p:cNvPr id="143365" name="Picture 5" descr="C:\Users\Bezuglova_I\Desktop\57b5fc18e8d1d2280259a2d4caa1d7d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4728" y="2852936"/>
            <a:ext cx="4968552" cy="374441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3" name="TextBox 12"/>
          <p:cNvSpPr txBox="1"/>
          <p:nvPr/>
        </p:nvSpPr>
        <p:spPr>
          <a:xfrm>
            <a:off x="128464" y="836712"/>
            <a:ext cx="266429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382">
              <a:defRPr/>
            </a:pPr>
            <a:r>
              <a:rPr lang="ru-RU" sz="1800" b="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поступающие в бюджет денежные средства (налоги юридических и физических лиц, штрафы, административные платежи и сборы, финансовая помощь</a:t>
            </a:r>
            <a:endParaRPr lang="ru-RU" sz="1800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3240" y="908720"/>
            <a:ext cx="266429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36382">
              <a:defRPr/>
            </a:pPr>
            <a:r>
              <a:rPr lang="ru-RU" sz="1500" b="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выплачиваемые из бюджета денежные средства (социальные выплаты населению, содержание государственных учреждений (образование, здравоохранение и другие), капитальное строительство и другие)  </a:t>
            </a:r>
          </a:p>
          <a:p>
            <a:endParaRPr lang="ru-RU" dirty="0"/>
          </a:p>
        </p:txBody>
      </p:sp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2864768" y="836712"/>
            <a:ext cx="4032448" cy="1872208"/>
          </a:xfrm>
          <a:prstGeom prst="snip2Diag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36382">
              <a:defRPr/>
            </a:pPr>
            <a:r>
              <a:rPr lang="ru-RU" sz="16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БЮДЖЕТ</a:t>
            </a:r>
          </a:p>
          <a:p>
            <a:pPr defTabSz="936382">
              <a:defRPr/>
            </a:pPr>
            <a:r>
              <a:rPr lang="ru-RU" sz="1400" b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самоуправления, или проще говоря – это план доходов и расходов на определенный период</a:t>
            </a:r>
          </a:p>
        </p:txBody>
      </p:sp>
      <p:sp>
        <p:nvSpPr>
          <p:cNvPr id="17" name="Овал 16"/>
          <p:cNvSpPr/>
          <p:nvPr/>
        </p:nvSpPr>
        <p:spPr>
          <a:xfrm>
            <a:off x="416496" y="4221088"/>
            <a:ext cx="2088232" cy="8640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Доходы</a:t>
            </a:r>
            <a:endParaRPr lang="ru-RU" sz="24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AutoShape 10"/>
          <p:cNvSpPr>
            <a:spLocks noChangeArrowheads="1"/>
          </p:cNvSpPr>
          <p:nvPr/>
        </p:nvSpPr>
        <p:spPr bwMode="auto">
          <a:xfrm rot="4593244">
            <a:off x="1058118" y="3441319"/>
            <a:ext cx="741512" cy="719940"/>
          </a:xfrm>
          <a:prstGeom prst="notchedRightArrow">
            <a:avLst>
              <a:gd name="adj1" fmla="val 50000"/>
              <a:gd name="adj2" fmla="val 40909"/>
            </a:avLst>
          </a:prstGeom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265" tIns="54132" rIns="108265" bIns="54132"/>
          <a:lstStyle/>
          <a:p>
            <a:pPr defTabSz="936382">
              <a:defRPr/>
            </a:pPr>
            <a:endParaRPr lang="ru-RU" sz="1500" i="1" dirty="0" smtClean="0">
              <a:solidFill>
                <a:srgbClr val="000000"/>
              </a:solidFill>
            </a:endParaRPr>
          </a:p>
          <a:p>
            <a:pPr defTabSz="936382">
              <a:defRPr/>
            </a:pPr>
            <a:endParaRPr lang="ru-RU" sz="1500" dirty="0"/>
          </a:p>
        </p:txBody>
      </p:sp>
      <p:sp>
        <p:nvSpPr>
          <p:cNvPr id="21" name="Овал 20"/>
          <p:cNvSpPr/>
          <p:nvPr/>
        </p:nvSpPr>
        <p:spPr>
          <a:xfrm>
            <a:off x="7257256" y="4221088"/>
            <a:ext cx="2088232" cy="8640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i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Расходы</a:t>
            </a:r>
            <a:endParaRPr lang="ru-RU" sz="2000" i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AutoShape 10"/>
          <p:cNvSpPr>
            <a:spLocks noChangeArrowheads="1"/>
          </p:cNvSpPr>
          <p:nvPr/>
        </p:nvSpPr>
        <p:spPr bwMode="auto">
          <a:xfrm rot="19062367">
            <a:off x="6507052" y="5221414"/>
            <a:ext cx="1539411" cy="719940"/>
          </a:xfrm>
          <a:prstGeom prst="notchedRightArrow">
            <a:avLst>
              <a:gd name="adj1" fmla="val 50000"/>
              <a:gd name="adj2" fmla="val 40909"/>
            </a:avLst>
          </a:prstGeom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265" tIns="54132" rIns="108265" bIns="54132"/>
          <a:lstStyle/>
          <a:p>
            <a:pPr defTabSz="936382">
              <a:defRPr/>
            </a:pPr>
            <a:endParaRPr lang="ru-RU" sz="1500" i="1" dirty="0" smtClean="0">
              <a:solidFill>
                <a:srgbClr val="000000"/>
              </a:solidFill>
            </a:endParaRPr>
          </a:p>
          <a:p>
            <a:pPr defTabSz="936382">
              <a:defRPr/>
            </a:pPr>
            <a:endParaRPr lang="ru-RU" sz="1500" dirty="0"/>
          </a:p>
        </p:txBody>
      </p:sp>
      <p:sp>
        <p:nvSpPr>
          <p:cNvPr id="24" name="AutoShape 10"/>
          <p:cNvSpPr>
            <a:spLocks noChangeArrowheads="1"/>
          </p:cNvSpPr>
          <p:nvPr/>
        </p:nvSpPr>
        <p:spPr bwMode="auto">
          <a:xfrm rot="16387707">
            <a:off x="8042894" y="3369311"/>
            <a:ext cx="741512" cy="719940"/>
          </a:xfrm>
          <a:prstGeom prst="notchedRightArrow">
            <a:avLst>
              <a:gd name="adj1" fmla="val 50000"/>
              <a:gd name="adj2" fmla="val 40909"/>
            </a:avLst>
          </a:prstGeom>
          <a:ln>
            <a:noFill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8265" tIns="54132" rIns="108265" bIns="54132"/>
          <a:lstStyle/>
          <a:p>
            <a:pPr defTabSz="936382">
              <a:defRPr/>
            </a:pPr>
            <a:endParaRPr lang="ru-RU" sz="1500" i="1" dirty="0" smtClean="0">
              <a:solidFill>
                <a:srgbClr val="000000"/>
              </a:solidFill>
            </a:endParaRPr>
          </a:p>
          <a:p>
            <a:pPr defTabSz="936382">
              <a:defRPr/>
            </a:pPr>
            <a:endParaRPr lang="ru-RU" sz="1500" dirty="0"/>
          </a:p>
        </p:txBody>
      </p:sp>
      <p:sp>
        <p:nvSpPr>
          <p:cNvPr id="28" name="Овал 27"/>
          <p:cNvSpPr/>
          <p:nvPr/>
        </p:nvSpPr>
        <p:spPr>
          <a:xfrm>
            <a:off x="8841432" y="5805264"/>
            <a:ext cx="720080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5"/>
          </p:nvPr>
        </p:nvSpPr>
        <p:spPr>
          <a:xfrm>
            <a:off x="8841432" y="5877272"/>
            <a:ext cx="660400" cy="521208"/>
          </a:xfrm>
        </p:spPr>
        <p:txBody>
          <a:bodyPr/>
          <a:lstStyle/>
          <a:p>
            <a:pPr>
              <a:defRPr/>
            </a:pPr>
            <a:fld id="{93878114-3E4F-4B37-B083-D1F4FD2A741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541735" y="357188"/>
            <a:ext cx="8915400" cy="1143000"/>
          </a:xfrm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757738"/>
          </a:xfrm>
        </p:spPr>
        <p:txBody>
          <a:bodyPr>
            <a:normAutofit/>
          </a:bodyPr>
          <a:lstStyle/>
          <a:p>
            <a:pPr algn="r">
              <a:buFontTx/>
              <a:buNone/>
              <a:defRPr/>
            </a:pPr>
            <a:endParaRPr lang="ru-RU" sz="12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4036" name="Picture 4" descr="L:\DCIM\100CANON\IMG_63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729" y="1544639"/>
            <a:ext cx="3778383" cy="2170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5" descr="L:\DCIM\100CANON\IMG_634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52" y="4005263"/>
            <a:ext cx="407196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None/>
              <a:defRPr/>
            </a:pPr>
            <a:endParaRPr lang="ru-RU" sz="1600" b="1" dirty="0"/>
          </a:p>
        </p:txBody>
      </p:sp>
      <p:pic>
        <p:nvPicPr>
          <p:cNvPr id="45060" name="Picture 3" descr="E:\Foto\Презентации\отчет главы 2017\фото к отчёту главы\20170202_08411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4283" y="1935163"/>
            <a:ext cx="3198813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«Профилактика преступление и иные  правонарушений на территории м.о.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Старолещинский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сельсовет»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Солнцевского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района Курской области»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None/>
              <a:defRPr/>
            </a:pPr>
            <a:r>
              <a:rPr lang="ru-RU" sz="1600" i="1" u="sng" dirty="0" smtClean="0">
                <a:solidFill>
                  <a:schemeClr val="accent6">
                    <a:lumMod val="75000"/>
                  </a:schemeClr>
                </a:solidFill>
              </a:rPr>
              <a:t>Ответственный исполнитель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Администрация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</a:rPr>
              <a:t>Старолещинского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сельсовета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</a:rPr>
              <a:t>Солнцевского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 района Курской области</a:t>
            </a:r>
          </a:p>
          <a:p>
            <a:pPr algn="just">
              <a:buFontTx/>
              <a:buNone/>
              <a:defRPr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Предусмотрено в бюджете: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2020 </a:t>
            </a:r>
            <a:r>
              <a:rPr lang="ru-RU" sz="1600" b="1" dirty="0" smtClean="0"/>
              <a:t>год- 1,0 тыс. рублей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2021 </a:t>
            </a:r>
            <a:r>
              <a:rPr lang="ru-RU" sz="1600" b="1" dirty="0" smtClean="0"/>
              <a:t>год- 1,0 тыс. рублей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2022 </a:t>
            </a:r>
            <a:r>
              <a:rPr lang="ru-RU" sz="1600" b="1" dirty="0" smtClean="0"/>
              <a:t>год- 1,0 тыс. рублей</a:t>
            </a:r>
          </a:p>
          <a:p>
            <a:pPr algn="just">
              <a:buFontTx/>
              <a:buNone/>
              <a:defRPr/>
            </a:pPr>
            <a:r>
              <a:rPr lang="ru-RU" sz="1400" b="1" i="1" u="sng" dirty="0" smtClean="0"/>
              <a:t>Цели  муниципальной программы</a:t>
            </a:r>
            <a:r>
              <a:rPr lang="ru-RU" sz="1400" b="1" u="sng" dirty="0" smtClean="0"/>
              <a:t>:</a:t>
            </a:r>
          </a:p>
          <a:p>
            <a:pPr>
              <a:buFontTx/>
              <a:buChar char="-"/>
              <a:defRPr/>
            </a:pPr>
            <a:r>
              <a:rPr lang="ru-RU" sz="1600" dirty="0" smtClean="0"/>
              <a:t>создание организационных и социальных </a:t>
            </a:r>
          </a:p>
          <a:p>
            <a:pPr>
              <a:buFontTx/>
              <a:buNone/>
              <a:defRPr/>
            </a:pPr>
            <a:r>
              <a:rPr lang="ru-RU" sz="1600" dirty="0" smtClean="0"/>
              <a:t>условий для дальнейшего укрепления </a:t>
            </a:r>
          </a:p>
          <a:p>
            <a:pPr>
              <a:buFontTx/>
              <a:buNone/>
              <a:defRPr/>
            </a:pPr>
            <a:r>
              <a:rPr lang="ru-RU" sz="1600" dirty="0" smtClean="0"/>
              <a:t>законности и правопорядка, обеспечения </a:t>
            </a:r>
          </a:p>
          <a:p>
            <a:pPr>
              <a:buFontTx/>
              <a:buNone/>
              <a:defRPr/>
            </a:pPr>
            <a:r>
              <a:rPr lang="ru-RU" sz="1600" dirty="0" smtClean="0"/>
              <a:t>безопасности граждан на территории </a:t>
            </a:r>
          </a:p>
          <a:p>
            <a:pPr>
              <a:buFontTx/>
              <a:buNone/>
              <a:defRPr/>
            </a:pPr>
            <a:r>
              <a:rPr lang="ru-RU" sz="1600" dirty="0" err="1" smtClean="0"/>
              <a:t>Солнцевского</a:t>
            </a:r>
            <a:r>
              <a:rPr lang="ru-RU" sz="1600" dirty="0" smtClean="0"/>
              <a:t>  района Курской области</a:t>
            </a:r>
          </a:p>
        </p:txBody>
      </p:sp>
      <p:pic>
        <p:nvPicPr>
          <p:cNvPr id="46084" name="Picture 4" descr="D:\размещение на сайте\кинолекторий наркотики\подросток и закон\DSCN474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0783" y="2492375"/>
            <a:ext cx="3604183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м.о.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Старолещинский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сельсовет»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Солнцевского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района Курской области»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None/>
              <a:defRPr/>
            </a:pPr>
            <a:r>
              <a:rPr lang="ru-RU" sz="1600" i="1" u="sng" dirty="0" smtClean="0">
                <a:solidFill>
                  <a:schemeClr val="accent6">
                    <a:lumMod val="75000"/>
                  </a:schemeClr>
                </a:solidFill>
              </a:rPr>
              <a:t>Ответственный исполнитель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Администрация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</a:rPr>
              <a:t>Старолещинского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сельсовета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</a:rPr>
              <a:t>Солнцевского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 района Курской области</a:t>
            </a:r>
          </a:p>
          <a:p>
            <a:pPr>
              <a:buFontTx/>
              <a:buNone/>
              <a:defRPr/>
            </a:pPr>
            <a:r>
              <a:rPr lang="ru-RU" sz="1600" b="1" dirty="0" smtClean="0"/>
              <a:t>Предусмотрено в бюджете:</a:t>
            </a:r>
          </a:p>
          <a:p>
            <a:pPr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2020 </a:t>
            </a:r>
            <a:r>
              <a:rPr lang="ru-RU" sz="1600" b="1" dirty="0" smtClean="0"/>
              <a:t>год- 1,0 тыс. рублей</a:t>
            </a:r>
          </a:p>
          <a:p>
            <a:pPr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2021 </a:t>
            </a:r>
            <a:r>
              <a:rPr lang="ru-RU" sz="1600" b="1" dirty="0" smtClean="0"/>
              <a:t>год- 1,0 тыс. рублей</a:t>
            </a:r>
          </a:p>
          <a:p>
            <a:pPr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2022 </a:t>
            </a:r>
            <a:r>
              <a:rPr lang="ru-RU" sz="1600" b="1" dirty="0" smtClean="0"/>
              <a:t>год- 1,0 тыс. рублей</a:t>
            </a:r>
          </a:p>
          <a:p>
            <a:pPr>
              <a:buFontTx/>
              <a:buNone/>
              <a:defRPr/>
            </a:pPr>
            <a:r>
              <a:rPr lang="ru-RU" sz="1400" b="1" i="1" u="sng" dirty="0" smtClean="0"/>
              <a:t>Цели  муниципальной программы</a:t>
            </a:r>
            <a:r>
              <a:rPr lang="ru-RU" sz="1400" b="1" u="sng" dirty="0" smtClean="0"/>
              <a:t>:</a:t>
            </a:r>
          </a:p>
          <a:p>
            <a:pPr>
              <a:buFontTx/>
              <a:buChar char="-"/>
              <a:defRPr/>
            </a:pPr>
            <a:r>
              <a:rPr lang="ru-RU" sz="1400" b="1" dirty="0" smtClean="0"/>
              <a:t>Обеспечение эффективного повседневного</a:t>
            </a:r>
          </a:p>
          <a:p>
            <a:pPr>
              <a:buFontTx/>
              <a:buNone/>
              <a:defRPr/>
            </a:pPr>
            <a:r>
              <a:rPr lang="ru-RU" sz="1400" b="1" dirty="0" smtClean="0"/>
              <a:t> функционирования системы ГО,  защиты</a:t>
            </a:r>
          </a:p>
          <a:p>
            <a:pPr>
              <a:buFontTx/>
              <a:buNone/>
              <a:defRPr/>
            </a:pPr>
            <a:r>
              <a:rPr lang="ru-RU" sz="1400" b="1" dirty="0" smtClean="0"/>
              <a:t> населения и территорий от ЧС, безопасности                                                                     людей на водных объектах</a:t>
            </a:r>
          </a:p>
        </p:txBody>
      </p:sp>
      <p:pic>
        <p:nvPicPr>
          <p:cNvPr id="47108" name="Picture 4" descr="I:\CIMG3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4735" y="2286000"/>
            <a:ext cx="3458793" cy="2000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Server\Documents\2018 год\БЮДЖЕТ ДЛЯ ГРАЖДАН НА 2019\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53066" y="4714884"/>
            <a:ext cx="3571900" cy="1857388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541735" y="357188"/>
            <a:ext cx="8915400" cy="1143000"/>
          </a:xfrm>
          <a:solidFill>
            <a:schemeClr val="accent1"/>
          </a:solidFill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757738"/>
          </a:xfrm>
        </p:spPr>
        <p:txBody>
          <a:bodyPr/>
          <a:lstStyle/>
          <a:p>
            <a:pPr algn="r">
              <a:buFontTx/>
              <a:buNone/>
              <a:defRPr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2" name="Picture 5" descr="C:\Users\Comp-3\Desktop\кальк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9125" y="1500188"/>
            <a:ext cx="345506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«Развитие малого и среднего предпринимательства м.о.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Старолещинский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сельсовет»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Солнцевского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района Курской области»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None/>
              <a:defRPr/>
            </a:pPr>
            <a:r>
              <a:rPr lang="ru-RU" sz="1600" i="1" u="sng" dirty="0" smtClean="0">
                <a:solidFill>
                  <a:schemeClr val="accent6">
                    <a:lumMod val="75000"/>
                  </a:schemeClr>
                </a:solidFill>
              </a:rPr>
              <a:t>Ответственный исполнитель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инвестиционной политики, экономики, архитектуры, строительства, имущественных и земельных правоотношений Администрации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Старолещинского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сельсовета </a:t>
            </a:r>
            <a:r>
              <a:rPr lang="ru-RU" sz="1800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Солнцевского</a:t>
            </a:r>
            <a:r>
              <a:rPr lang="ru-RU" sz="18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района Курской области</a:t>
            </a:r>
          </a:p>
          <a:p>
            <a:pPr algn="just">
              <a:buFontTx/>
              <a:buNone/>
              <a:defRPr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Предусмотрено в бюджете: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2020 </a:t>
            </a:r>
            <a:r>
              <a:rPr lang="ru-RU" sz="1600" b="1" dirty="0" smtClean="0"/>
              <a:t>год- 1,0 тыс. рублей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2021 </a:t>
            </a:r>
            <a:r>
              <a:rPr lang="ru-RU" sz="1600" b="1" dirty="0" smtClean="0"/>
              <a:t>год- 1,0 тыс. рублей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2022 </a:t>
            </a:r>
            <a:r>
              <a:rPr lang="ru-RU" sz="1600" b="1" dirty="0" smtClean="0"/>
              <a:t>год- 1,0 тыс. рублей</a:t>
            </a:r>
          </a:p>
        </p:txBody>
      </p:sp>
      <p:pic>
        <p:nvPicPr>
          <p:cNvPr id="4915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0392" y="2492375"/>
            <a:ext cx="3708822" cy="157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229" y="4357694"/>
            <a:ext cx="3167449" cy="2265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Server\Documents\2018 год\БЮДЖЕТ ДЛЯ ГРАЖДАН НА 2019\009 мб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4438" y="4143380"/>
            <a:ext cx="3738562" cy="2357454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« Комплексное развитие систем транспортной инфраструктуры на территории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Старолещинского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сельсовета 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Солнцевского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района Курской области»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None/>
              <a:defRPr/>
            </a:pPr>
            <a:r>
              <a:rPr lang="ru-RU" sz="1600" i="1" u="sng" dirty="0" smtClean="0">
                <a:solidFill>
                  <a:schemeClr val="accent6">
                    <a:lumMod val="75000"/>
                  </a:schemeClr>
                </a:solidFill>
              </a:rPr>
              <a:t>Ответственный исполнитель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Администрация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</a:rPr>
              <a:t>Старолещинского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сельсовета </a:t>
            </a:r>
            <a:r>
              <a:rPr lang="ru-RU" sz="1600" b="1" dirty="0" err="1" smtClean="0">
                <a:solidFill>
                  <a:schemeClr val="accent6">
                    <a:lumMod val="75000"/>
                  </a:schemeClr>
                </a:solidFill>
              </a:rPr>
              <a:t>Солнцевского</a:t>
            </a:r>
            <a:r>
              <a:rPr lang="ru-RU" sz="1600" b="1" dirty="0" smtClean="0">
                <a:solidFill>
                  <a:schemeClr val="accent6">
                    <a:lumMod val="75000"/>
                  </a:schemeClr>
                </a:solidFill>
              </a:rPr>
              <a:t>  района Курской области</a:t>
            </a:r>
          </a:p>
          <a:p>
            <a:pPr algn="just">
              <a:buFontTx/>
              <a:buNone/>
              <a:defRPr/>
            </a:pPr>
            <a:endParaRPr lang="ru-RU" sz="16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Предусмотрено в бюджете: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2020 </a:t>
            </a:r>
            <a:r>
              <a:rPr lang="ru-RU" sz="1600" b="1" dirty="0" smtClean="0"/>
              <a:t>год- 3,8 тыс. рублей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2021 </a:t>
            </a:r>
            <a:r>
              <a:rPr lang="ru-RU" sz="1600" b="1" dirty="0" smtClean="0"/>
              <a:t>год- </a:t>
            </a:r>
            <a:r>
              <a:rPr lang="ru-RU" sz="1600" b="1" dirty="0" smtClean="0"/>
              <a:t>1 </a:t>
            </a:r>
            <a:r>
              <a:rPr lang="ru-RU" sz="1600" b="1" dirty="0" smtClean="0"/>
              <a:t>тыс. рублей</a:t>
            </a:r>
          </a:p>
          <a:p>
            <a:pPr algn="just">
              <a:buFontTx/>
              <a:buNone/>
              <a:defRPr/>
            </a:pPr>
            <a:r>
              <a:rPr lang="ru-RU" sz="1600" b="1" dirty="0" smtClean="0"/>
              <a:t>На </a:t>
            </a:r>
            <a:r>
              <a:rPr lang="ru-RU" sz="1600" b="1" dirty="0" smtClean="0"/>
              <a:t>2022 </a:t>
            </a:r>
            <a:r>
              <a:rPr lang="ru-RU" sz="1600" b="1" dirty="0" smtClean="0"/>
              <a:t>год- </a:t>
            </a:r>
            <a:r>
              <a:rPr lang="ru-RU" sz="1600" b="1" dirty="0" smtClean="0"/>
              <a:t>1 </a:t>
            </a:r>
            <a:r>
              <a:rPr lang="ru-RU" sz="1600" b="1" dirty="0" smtClean="0"/>
              <a:t>тыс. рублей</a:t>
            </a:r>
          </a:p>
          <a:p>
            <a:pPr algn="just">
              <a:buFontTx/>
              <a:buNone/>
              <a:defRPr/>
            </a:pPr>
            <a:r>
              <a:rPr lang="ru-RU" sz="1600" i="1" u="sng" dirty="0" smtClean="0"/>
              <a:t>Цели муниципальной программы:</a:t>
            </a:r>
          </a:p>
          <a:p>
            <a:pPr>
              <a:buFontTx/>
              <a:buChar char="-"/>
              <a:defRPr/>
            </a:pPr>
            <a:r>
              <a:rPr lang="ru-RU" sz="1600" dirty="0" smtClean="0"/>
              <a:t>Улучшение условий жизнедеятельности                                                                              на сельских территориях </a:t>
            </a:r>
            <a:r>
              <a:rPr lang="ru-RU" sz="1600" dirty="0" err="1" smtClean="0"/>
              <a:t>Старолещинского</a:t>
            </a:r>
            <a:r>
              <a:rPr lang="ru-RU" sz="1600" dirty="0" smtClean="0"/>
              <a:t> </a:t>
            </a:r>
            <a:r>
              <a:rPr lang="ru-RU" sz="1600" dirty="0" err="1" smtClean="0"/>
              <a:t>селсовета</a:t>
            </a:r>
            <a:r>
              <a:rPr lang="ru-RU" sz="1600" dirty="0" smtClean="0"/>
              <a:t>;</a:t>
            </a:r>
            <a:endParaRPr lang="ru-RU" sz="1600" dirty="0" smtClean="0"/>
          </a:p>
          <a:p>
            <a:pPr>
              <a:buFontTx/>
              <a:buChar char="-"/>
              <a:defRPr/>
            </a:pPr>
            <a:r>
              <a:rPr lang="ru-RU" sz="1600" dirty="0" smtClean="0"/>
              <a:t>Повышение уровня комплексного </a:t>
            </a:r>
          </a:p>
          <a:p>
            <a:pPr>
              <a:buFontTx/>
              <a:buNone/>
              <a:defRPr/>
            </a:pPr>
            <a:r>
              <a:rPr lang="ru-RU" sz="1600" dirty="0" smtClean="0"/>
              <a:t>обустройства населенных пунктов </a:t>
            </a:r>
          </a:p>
          <a:p>
            <a:pPr>
              <a:buFontTx/>
              <a:buNone/>
              <a:defRPr/>
            </a:pPr>
            <a:r>
              <a:rPr lang="ru-RU" sz="1600" dirty="0" err="1" smtClean="0"/>
              <a:t>Старолещинского</a:t>
            </a:r>
            <a:r>
              <a:rPr lang="ru-RU" sz="1600" dirty="0" smtClean="0"/>
              <a:t> сельсовета </a:t>
            </a:r>
            <a:r>
              <a:rPr lang="ru-RU" sz="1600" dirty="0" smtClean="0"/>
              <a:t>объектами </a:t>
            </a:r>
          </a:p>
          <a:p>
            <a:pPr>
              <a:buFontTx/>
              <a:buNone/>
              <a:defRPr/>
            </a:pPr>
            <a:r>
              <a:rPr lang="ru-RU" sz="1600" dirty="0" smtClean="0"/>
              <a:t>социальной и инженерной инфраструктуры</a:t>
            </a:r>
          </a:p>
        </p:txBody>
      </p:sp>
      <p:pic>
        <p:nvPicPr>
          <p:cNvPr id="50180" name="Рисунок 3" descr="IMG_561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4283" y="1968501"/>
            <a:ext cx="333205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solidFill>
            <a:srgbClr val="FFCCFF"/>
          </a:solidFill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FontTx/>
              <a:buNone/>
              <a:defRPr/>
            </a:pPr>
            <a:endParaRPr lang="ru-RU" sz="1600" i="1" dirty="0" smtClean="0"/>
          </a:p>
        </p:txBody>
      </p:sp>
      <p:pic>
        <p:nvPicPr>
          <p:cNvPr id="5120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56648" y="2286000"/>
            <a:ext cx="434935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  <a:defRPr/>
            </a:pPr>
            <a:endParaRPr lang="ru-RU" sz="1600" i="1" dirty="0" smtClean="0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blipFill dpi="0" rotWithShape="1">
            <a:blip r:embed="rId2"/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Tx/>
              <a:buNone/>
              <a:defRPr/>
            </a:pPr>
            <a:endParaRPr lang="ru-RU" sz="1500" i="1" dirty="0" smtClean="0"/>
          </a:p>
          <a:p>
            <a:pPr algn="just">
              <a:buFontTx/>
              <a:buChar char="-"/>
              <a:defRPr/>
            </a:pPr>
            <a:endParaRPr lang="ru-RU" sz="1600" i="1" dirty="0" smtClean="0"/>
          </a:p>
        </p:txBody>
      </p:sp>
      <p:pic>
        <p:nvPicPr>
          <p:cNvPr id="5325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6922" y="2357438"/>
            <a:ext cx="5510213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3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44488" y="1124744"/>
            <a:ext cx="6840760" cy="5472608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ДОХОДЫ</a:t>
            </a:r>
            <a:r>
              <a:rPr lang="ru-RU" sz="28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– </a:t>
            </a:r>
            <a:r>
              <a:rPr lang="ru-RU" sz="2800" b="1" i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РАСХОДЫ</a:t>
            </a:r>
            <a:r>
              <a:rPr lang="ru-RU" sz="28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= 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ДЕФИЦИТ</a:t>
            </a:r>
            <a:r>
              <a:rPr lang="ru-RU" sz="2800" b="1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(ПРОФИЦИТ)</a:t>
            </a:r>
          </a:p>
          <a:p>
            <a:pPr eaLnBrk="1" hangingPunct="1">
              <a:buFontTx/>
              <a:buNone/>
            </a:pPr>
            <a:r>
              <a:rPr lang="ru-RU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ДЕФИЦИТ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</a:rPr>
              <a:t>– </a:t>
            </a:r>
            <a:r>
              <a:rPr lang="ru-RU" sz="2800" dirty="0" smtClean="0">
                <a:solidFill>
                  <a:srgbClr val="003366"/>
                </a:solidFill>
                <a:latin typeface="Times New Roman" pitchFamily="18" charset="0"/>
              </a:rPr>
              <a:t>превышение расходов над доходами</a:t>
            </a:r>
          </a:p>
          <a:p>
            <a:pPr eaLnBrk="1" hangingPunct="1">
              <a:buFontTx/>
              <a:buNone/>
            </a:pPr>
            <a:r>
              <a:rPr lang="ru-RU" sz="2500" dirty="0" smtClean="0">
                <a:solidFill>
                  <a:srgbClr val="003366"/>
                </a:solidFill>
                <a:latin typeface="Times New Roman" pitchFamily="18" charset="0"/>
              </a:rPr>
              <a:t>(принимается решение об источниках покрытия</a:t>
            </a:r>
          </a:p>
          <a:p>
            <a:pPr eaLnBrk="1" hangingPunct="1">
              <a:buFontTx/>
              <a:buNone/>
            </a:pPr>
            <a:r>
              <a:rPr lang="ru-RU" sz="2500" dirty="0" smtClean="0">
                <a:solidFill>
                  <a:srgbClr val="003366"/>
                </a:solidFill>
                <a:latin typeface="Times New Roman" pitchFamily="18" charset="0"/>
              </a:rPr>
              <a:t>дефицита – использовать остатки, взять в долг)</a:t>
            </a:r>
          </a:p>
          <a:p>
            <a:pPr eaLnBrk="1" hangingPunct="1">
              <a:buFontTx/>
              <a:buNone/>
            </a:pPr>
            <a:r>
              <a:rPr lang="ru-RU" sz="2800" b="1" i="1" u="sng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ПРОФИЦИТ</a:t>
            </a:r>
            <a:r>
              <a:rPr lang="ru-RU" sz="2800" b="1" i="1" dirty="0" smtClean="0">
                <a:solidFill>
                  <a:srgbClr val="003366"/>
                </a:solidFill>
                <a:latin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003366"/>
                </a:solidFill>
                <a:latin typeface="Times New Roman" pitchFamily="18" charset="0"/>
              </a:rPr>
              <a:t>– </a:t>
            </a:r>
            <a:r>
              <a:rPr lang="ru-RU" sz="2800" dirty="0" smtClean="0">
                <a:solidFill>
                  <a:srgbClr val="003366"/>
                </a:solidFill>
                <a:latin typeface="Times New Roman" pitchFamily="18" charset="0"/>
              </a:rPr>
              <a:t>превышение доходов над расходами</a:t>
            </a:r>
          </a:p>
          <a:p>
            <a:pPr eaLnBrk="1" hangingPunct="1">
              <a:buFontTx/>
              <a:buNone/>
            </a:pPr>
            <a:r>
              <a:rPr lang="ru-RU" sz="2500" dirty="0" smtClean="0">
                <a:solidFill>
                  <a:srgbClr val="003366"/>
                </a:solidFill>
                <a:latin typeface="Times New Roman" pitchFamily="18" charset="0"/>
              </a:rPr>
              <a:t>(принимается решение об использовании доходов – </a:t>
            </a:r>
          </a:p>
          <a:p>
            <a:pPr eaLnBrk="1" hangingPunct="1">
              <a:buFontTx/>
              <a:buNone/>
            </a:pPr>
            <a:r>
              <a:rPr lang="ru-RU" sz="2500" dirty="0" smtClean="0">
                <a:solidFill>
                  <a:srgbClr val="003366"/>
                </a:solidFill>
                <a:latin typeface="Times New Roman" pitchFamily="18" charset="0"/>
              </a:rPr>
              <a:t>накапливать резервы, остатки, погашать долг)</a:t>
            </a:r>
          </a:p>
        </p:txBody>
      </p:sp>
      <p:pic>
        <p:nvPicPr>
          <p:cNvPr id="142337" name="Picture 1" descr="M:\БЮДЖЕТЫ\БЮДЖЕТ ДЛЯ ГРАЖДАН\на 2018 год\ФОТО\Attachment-199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41232" y="2276872"/>
            <a:ext cx="2288704" cy="1656183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2338" name="Picture 2" descr="C:\Users\Bezuglova_I\Desktop\ФОНЫ\background-cash-coins-currency-dividends-finance-five-money-paper-five-thousand-rubles-notes-coins-money-cash-grandmother-salvage-background-wallpaper-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5248" y="188640"/>
            <a:ext cx="2232248" cy="1683568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2340" name="Picture 4" descr="https://fs00.infourok.ru/images/doc/275/280405/640/img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25208" y="4437112"/>
            <a:ext cx="1975077" cy="2160240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-591616" y="0"/>
            <a:ext cx="826536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ОСНОВНЫЕ ХАРАКТЕРИСТИКИ          БЮДЖЕТА</a:t>
            </a:r>
            <a:endParaRPr lang="ru-RU" dirty="0">
              <a:solidFill>
                <a:schemeClr val="accent3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3878114-3E4F-4B37-B083-D1F4FD2A741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 descr="D:\размещение на сайте\кинолекторий наркотики\CIMG77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30391" y="4076701"/>
            <a:ext cx="4299479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357188"/>
            <a:ext cx="8915400" cy="1143000"/>
          </a:xfrm>
          <a:solidFill>
            <a:schemeClr val="bg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>
              <a:defRPr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95300" y="1600200"/>
            <a:ext cx="8915400" cy="4757738"/>
          </a:xfrm>
        </p:spPr>
        <p:txBody>
          <a:bodyPr/>
          <a:lstStyle/>
          <a:p>
            <a:pPr algn="r">
              <a:buFontTx/>
              <a:buNone/>
              <a:defRPr/>
            </a:pPr>
            <a:endParaRPr lang="ru-RU" sz="1600" b="1" u="sng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. Снижение уровня немедицинского </a:t>
            </a:r>
          </a:p>
          <a:p>
            <a:pPr>
              <a:buFontTx/>
              <a:buNone/>
              <a:defRPr/>
            </a:pP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потребления населением  </a:t>
            </a:r>
          </a:p>
          <a:p>
            <a:pPr>
              <a:buFontTx/>
              <a:buNone/>
              <a:defRPr/>
            </a:pPr>
            <a:r>
              <a:rPr lang="ru-RU" sz="1600" b="1" i="1" dirty="0" err="1" smtClean="0">
                <a:solidFill>
                  <a:schemeClr val="accent6">
                    <a:lumMod val="75000"/>
                  </a:schemeClr>
                </a:solidFill>
              </a:rPr>
              <a:t>психоактивных</a:t>
            </a: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 веществ и создание </a:t>
            </a:r>
          </a:p>
          <a:p>
            <a:pPr>
              <a:buFontTx/>
              <a:buNone/>
              <a:defRPr/>
            </a:pP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системы медико-социальной </a:t>
            </a:r>
          </a:p>
          <a:p>
            <a:pPr>
              <a:buFontTx/>
              <a:buNone/>
              <a:defRPr/>
            </a:pP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реабилитации больных наркоманией  </a:t>
            </a:r>
          </a:p>
          <a:p>
            <a:pPr>
              <a:buFontTx/>
              <a:buNone/>
              <a:defRPr/>
            </a:pP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 в </a:t>
            </a:r>
            <a:r>
              <a:rPr lang="ru-RU" sz="1600" b="1" i="1" dirty="0" err="1" smtClean="0">
                <a:solidFill>
                  <a:schemeClr val="accent6">
                    <a:lumMod val="75000"/>
                  </a:schemeClr>
                </a:solidFill>
              </a:rPr>
              <a:t>Солнцевском</a:t>
            </a:r>
            <a:r>
              <a:rPr lang="ru-RU" sz="1600" b="1" i="1" dirty="0" smtClean="0">
                <a:solidFill>
                  <a:schemeClr val="accent6">
                    <a:lumMod val="75000"/>
                  </a:schemeClr>
                </a:solidFill>
              </a:rPr>
              <a:t>  районе</a:t>
            </a:r>
            <a:endParaRPr lang="ru-RU" sz="1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Server\Documents\2018 год\БЮДЖЕТ ДЛЯ ГРАЖДАН НА 2019\100  на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06" y="1714489"/>
            <a:ext cx="4286280" cy="2214577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212"/>
          <p:cNvGraphicFramePr>
            <a:graphicFrameLocks noGrp="1"/>
          </p:cNvGraphicFramePr>
          <p:nvPr>
            <p:ph type="tbl" idx="1"/>
          </p:nvPr>
        </p:nvGraphicFramePr>
        <p:xfrm>
          <a:off x="200473" y="1340769"/>
          <a:ext cx="9217025" cy="2630472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5181155"/>
                <a:gridCol w="1245539"/>
                <a:gridCol w="994705"/>
                <a:gridCol w="1010040"/>
                <a:gridCol w="785586"/>
              </a:tblGrid>
              <a:tr h="303074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2019г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7498" marR="97498" marT="46799" marB="46799" anchor="ctr"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56244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Финансовая помощь бюджету – всего, </a:t>
                      </a:r>
                    </a:p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horzOverflow="overflow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4433,8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horzOverflow="overflow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2808,8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616,5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616,4</a:t>
                      </a:r>
                      <a:endParaRPr kumimoji="0" lang="ru-RU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>
                    <a:solidFill>
                      <a:srgbClr val="CCCCFF"/>
                    </a:solidFill>
                  </a:tcPr>
                </a:tc>
              </a:tr>
              <a:tr h="273745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2111,1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1464,1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535,5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535,5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/>
                </a:tc>
              </a:tr>
              <a:tr h="273745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2145,0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1206,9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9058" marR="99058" marT="45719" marB="45719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9058" marR="99058" marT="45719" marB="45719" anchor="b" horzOverflow="overflow"/>
                </a:tc>
              </a:tr>
              <a:tr h="273745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81,0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80,9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9058" marR="99058" marT="45719" marB="45719" anchor="b" horzOverflow="overflow"/>
                </a:tc>
              </a:tr>
              <a:tr h="464242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Прочие безвозмездные поступления</a:t>
                      </a:r>
                    </a:p>
                  </a:txBody>
                  <a:tcPr marL="91438" marR="91438" marT="34289" marB="34289" horzOverflow="overflow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99,7</a:t>
                      </a:r>
                      <a:endParaRPr kumimoji="0" lang="ru-RU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34289" marB="34289" horzOverflow="overflow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57,1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8" marR="91438" marT="34289" marB="34289" anchor="ctr" horzOverflow="overflow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8" marR="91438" marT="34289" marB="34289" anchor="ctr" horzOverflow="overflow"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1438" marR="91438" marT="34289" marB="34289" anchor="ctr" horzOverflow="overflow">
                    <a:solidFill>
                      <a:srgbClr val="CCCCFF"/>
                    </a:solidFill>
                  </a:tcPr>
                </a:tc>
              </a:tr>
            </a:tbl>
          </a:graphicData>
        </a:graphic>
      </p:graphicFrame>
      <p:sp>
        <p:nvSpPr>
          <p:cNvPr id="114691" name="Line 195"/>
          <p:cNvSpPr>
            <a:spLocks noChangeShapeType="1"/>
          </p:cNvSpPr>
          <p:nvPr/>
        </p:nvSpPr>
        <p:spPr bwMode="auto">
          <a:xfrm flipV="1">
            <a:off x="2066925" y="5589588"/>
            <a:ext cx="701675" cy="43180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lIns="79084" tIns="39542" rIns="79084" bIns="39542" anchor="ctr"/>
          <a:lstStyle/>
          <a:p>
            <a:endParaRPr lang="ru-RU"/>
          </a:p>
        </p:txBody>
      </p:sp>
      <p:sp>
        <p:nvSpPr>
          <p:cNvPr id="114692" name="Line 196"/>
          <p:cNvSpPr>
            <a:spLocks noChangeShapeType="1"/>
          </p:cNvSpPr>
          <p:nvPr/>
        </p:nvSpPr>
        <p:spPr bwMode="auto">
          <a:xfrm flipV="1">
            <a:off x="2066925" y="5589588"/>
            <a:ext cx="701675" cy="360362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 lIns="79084" tIns="39542" rIns="79084" bIns="39542" anchor="ctr"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121352" y="1124744"/>
            <a:ext cx="14962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tx1"/>
                </a:solidFill>
                <a:cs typeface="Times New Roman" pitchFamily="18" charset="0"/>
              </a:rPr>
              <a:t>тыс. рублей</a:t>
            </a:r>
            <a:endParaRPr lang="ru-RU" sz="1100" dirty="0">
              <a:solidFill>
                <a:schemeClr val="tx1"/>
              </a:solidFill>
              <a:cs typeface="Times New Roman" pitchFamily="18" charset="0"/>
            </a:endParaRPr>
          </a:p>
        </p:txBody>
      </p:sp>
      <p:graphicFrame>
        <p:nvGraphicFramePr>
          <p:cNvPr id="10" name="Схема 9"/>
          <p:cNvGraphicFramePr/>
          <p:nvPr/>
        </p:nvGraphicFramePr>
        <p:xfrm>
          <a:off x="-1023665" y="4221088"/>
          <a:ext cx="7920881" cy="1512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/>
        </p:nvGraphicFramePr>
        <p:xfrm>
          <a:off x="4304929" y="422108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0" y="1"/>
            <a:ext cx="990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400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ОКАЗАНИЕ ФИНАНСОВОЙ ПОМОЩИ В ВИДЕ </a:t>
            </a:r>
            <a:br>
              <a:rPr lang="ru-RU" sz="2400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МЕЖБЮДЖЕТНЫХ ТРАНСФЕРТОВ В 2019 ГОДУ И НА ПЛАНОВЫЙ ПЕРИОД 2020-20</a:t>
            </a:r>
            <a:r>
              <a:rPr lang="en-US" sz="2400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ru-RU" sz="2400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1-2022</a:t>
            </a:r>
            <a:r>
              <a:rPr lang="en-US" sz="2400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 smtClean="0">
                <a:solidFill>
                  <a:srgbClr val="99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ГОДОВ </a:t>
            </a:r>
            <a:endParaRPr lang="ru-RU" sz="2400" i="1" dirty="0">
              <a:solidFill>
                <a:srgbClr val="99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60000"/>
                <a:lumOff val="40000"/>
              </a:schemeClr>
            </a:gs>
            <a:gs pos="50000">
              <a:schemeClr val="bg1"/>
            </a:gs>
            <a:gs pos="100000">
              <a:schemeClr val="accent5">
                <a:lumMod val="20000"/>
                <a:lumOff val="80000"/>
              </a:schemeClr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ummitinternet.com.au/wp-content/uploads/communication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060848"/>
            <a:ext cx="7473280" cy="2880320"/>
          </a:xfrm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r>
              <a:rPr lang="ru-RU" sz="5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ДОПОЛНИТЕЛЬНАЯ</a:t>
            </a:r>
            <a:r>
              <a:rPr lang="ru-RU" sz="5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5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8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ИНФОРМАЦИЯ</a:t>
            </a:r>
            <a:endParaRPr lang="ru-RU" sz="5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2" name="Picture 6" descr="http://nauka.info/images/files/1448798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21352" y="3356992"/>
            <a:ext cx="1584176" cy="1224136"/>
          </a:xfrm>
          <a:prstGeom prst="rect">
            <a:avLst/>
          </a:prstGeom>
          <a:noFill/>
        </p:spPr>
      </p:pic>
      <p:pic>
        <p:nvPicPr>
          <p:cNvPr id="14348" name="Picture 12" descr="http://aleksbelolipetsckiy.ru/wp-content/uploads/2013/10/43527862_Subscription_XL-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17297" y="116632"/>
            <a:ext cx="2031777" cy="1512168"/>
          </a:xfrm>
          <a:prstGeom prst="rect">
            <a:avLst/>
          </a:prstGeom>
          <a:noFill/>
        </p:spPr>
      </p:pic>
      <p:pic>
        <p:nvPicPr>
          <p:cNvPr id="14350" name="Picture 14" descr="http://vprofsouze.ru/wp-content/uploads/2017/04/Rim7-D_vlK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80992" y="0"/>
            <a:ext cx="2016224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https://okartinkah.ru/img/kartinki-dlya-prezentaciy-chelovechki-2371/kartinki-dlya-prezentaciy-chelovechki-2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2480" y="260648"/>
            <a:ext cx="1872208" cy="1539552"/>
          </a:xfrm>
          <a:prstGeom prst="rect">
            <a:avLst/>
          </a:prstGeom>
          <a:noFill/>
        </p:spPr>
      </p:pic>
      <p:pic>
        <p:nvPicPr>
          <p:cNvPr id="14340" name="Picture 4" descr="https://poeziya-kamnya.ru/assets/content/images/17824_liveinterne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0714" y="188640"/>
            <a:ext cx="2232248" cy="936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6" descr="http://www.infonetline.com/carousel/img/polezn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33320" y="1772816"/>
            <a:ext cx="1734616" cy="1440160"/>
          </a:xfrm>
          <a:prstGeom prst="rect">
            <a:avLst/>
          </a:prstGeom>
          <a:noFill/>
        </p:spPr>
      </p:pic>
      <p:sp>
        <p:nvSpPr>
          <p:cNvPr id="14344" name="AutoShape 8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46" name="AutoShape 10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1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352" name="AutoShape 1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8913440" y="5661248"/>
            <a:ext cx="576064" cy="57606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bg1"/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64" y="0"/>
            <a:ext cx="6537176" cy="1556792"/>
          </a:xfrm>
        </p:spPr>
        <p:txBody>
          <a:bodyPr/>
          <a:lstStyle/>
          <a:p>
            <a:pPr>
              <a:defRPr/>
            </a:pP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ИНФОРМАЦИЯ </a:t>
            </a:r>
            <a:b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 ПОВЫШЕНИИ ФИНАНСОВОЙ ГРАМОТНОСТИ НАСЕЛЕНИЯ КУРСКОЙ ОБЛАСТИ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472" y="1484786"/>
            <a:ext cx="950595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рамках реализации Стратегии повышения финансовой грамотности в Российской Федерации на 2017-2023 годы Администрацией Курской области проводится работа по повышению финансовой грамотности  в соответствии с Соглашениями, заключенными с Минфином России и Центробанком России, а также принятой нормативно правовой базой Курской области. 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Проведение мероприятий охватывает, прежде всего, вопросы финансового просвещения определенных групп населения, требующих приоритетного внимания, а именно: 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учащихся образовательных организаций,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детей-сирот и детей, оставшихся без попечения родителей,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граждан пенсионного возраста и лиц с ограниченными возможностями здоровья,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 субъектов малого и среднего предпринимательства с привлечением бизнес - сообщества.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качестве механизма управления и координации работы в регионе создан Экспертный совет по реализации мероприятий в области повышения финансовой грамотности населения Курской области. В состав совета вошли представители структурных подразделений Администрации Курской области, высших учебных заведений, страховых компаний и банков, общественных организаций, правоохранительных органов, антимонопольной службы, торгово-промышленной палаты, службы по надзору в сфере защиты прав потребителей, а также Курского Отделения Банка России.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Экспертным советом утвержден Детальный перечень мероприятий в области повышения финансовой грамотности населения Курской области на 2018 год, что позволило структурировать и расширить круг органов исполнительной власти вовлеченных в данный процесс. 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целях повышения уровня работы в области финансового просвещения разрабатывается  проект Региональной программы «Повышение уровня финансовой грамотности населения Курской области на 2018 – 2023 годы». Мероприятия ориентированы на такие целевые группы, как граждане пенсионного и предпенсионного возраста, лица с ограниченными возможностями здоровья, дети-сироты и дети, оставшиеся без попечения родителей, субъекты малого и среднего предпринимательства. </a:t>
            </a:r>
          </a:p>
          <a:p>
            <a:pPr indent="447675" algn="l"/>
            <a:r>
              <a:rPr lang="ru-RU" sz="13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Одновременно проводятся мероприятия по созданию Регионального центра финансовой грамотности, начало работы, которого запланировано на 2019 год. </a:t>
            </a:r>
            <a:endParaRPr lang="ru-RU" sz="13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1" name="Picture 1" descr="F:\Obmen\Безуглова\fingramotnos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53200" y="0"/>
            <a:ext cx="2952328" cy="1484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64968" y="2025135"/>
            <a:ext cx="5241032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ДЛЯ ДОСТИЖЕНИЯ ДАННОЙ ЦЕЛИ БУДУТ НА КОНКУРСНОЙ ОСНОВЕ  ОТОБРАНЫ И РЕАЛИЗОВАНЫ ПРОЕКТЫ, НАПРАВЛЕННЫЕ НА  РЕШЕНИЕ ЗАДАЧ ПО СОХРАНЕНИЮ И РАЗВИТИЮ: </a:t>
            </a:r>
            <a:endParaRPr kumimoji="0" lang="ru-RU" sz="900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объектов коммунальной инфраструктуры;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дорог местного значения, тротуаров, придомовых территорий;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территорий населенных пунктов, площадей, парков, спортивных и детских площадок, мест массового отдыха;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Andale Sans UI"/>
                <a:cs typeface="Times New Roman" pitchFamily="18" charset="0"/>
              </a:rPr>
              <a:t>объектов культуры;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1400" b="0" dirty="0" smtClean="0">
                <a:solidFill>
                  <a:schemeClr val="tx1"/>
                </a:solidFill>
                <a:cs typeface="Times New Roman" pitchFamily="18" charset="0"/>
              </a:rPr>
              <a:t>муниципальных образовательных организаций.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40631" y="0"/>
            <a:ext cx="698477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0850"/>
            <a:r>
              <a:rPr lang="ru-RU" sz="3500" i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РЕАЛИЗАЦИЯ  ПРОЕКТА </a:t>
            </a:r>
            <a:r>
              <a:rPr lang="ru-RU" sz="3500" i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«НАРОДНЫЙ БЮДЖЕТ»</a:t>
            </a:r>
          </a:p>
          <a:p>
            <a:pPr lvl="0" indent="450850"/>
            <a:r>
              <a:rPr lang="ru-RU" sz="3500" i="1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ea typeface="Calibri" pitchFamily="34" charset="0"/>
                <a:cs typeface="Times New Roman" pitchFamily="18" charset="0"/>
              </a:rPr>
              <a:t> В КУРСКОЙ  ОБЛАСТИ</a:t>
            </a:r>
            <a:endParaRPr lang="en-US" sz="3500" dirty="0" smtClean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026" name="Picture 2" descr="F:\Obmen\Безуглова\народный б\mskobr.c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480" y="3573016"/>
            <a:ext cx="1728192" cy="10081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16496" y="1628800"/>
            <a:ext cx="9489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l" eaLnBrk="0" hangingPunct="0"/>
            <a:r>
              <a:rPr lang="ru-RU" sz="1400" i="1" dirty="0" smtClean="0">
                <a:solidFill>
                  <a:schemeClr val="tx1"/>
                </a:solidFill>
                <a:ea typeface="Andale Sans UI"/>
                <a:cs typeface="Times New Roman" pitchFamily="18" charset="0"/>
              </a:rPr>
              <a:t>В 2016 году в Курской области принято постановление Администрации Курской области от</a:t>
            </a:r>
            <a:r>
              <a:rPr lang="en-US" sz="1400" i="1" dirty="0" smtClean="0">
                <a:solidFill>
                  <a:schemeClr val="tx1"/>
                </a:solidFill>
                <a:ea typeface="Andale Sans UI"/>
                <a:cs typeface="Times New Roman" pitchFamily="18" charset="0"/>
              </a:rPr>
              <a:t> </a:t>
            </a:r>
            <a:r>
              <a:rPr lang="ru-RU" sz="1400" i="1" dirty="0" smtClean="0">
                <a:solidFill>
                  <a:schemeClr val="tx1"/>
                </a:solidFill>
                <a:ea typeface="Andale Sans UI"/>
                <a:cs typeface="Times New Roman" pitchFamily="18" charset="0"/>
              </a:rPr>
              <a:t>27.09.2016 №732-па «О вопросах реализации проекта «Народный бюджет» в Курской области».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0472" y="2276876"/>
            <a:ext cx="44644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just" eaLnBrk="0" hangingPunct="0"/>
            <a:r>
              <a:rPr lang="ru-RU" sz="1600" i="1" dirty="0" smtClean="0">
                <a:solidFill>
                  <a:srgbClr val="FF6600"/>
                </a:solidFill>
                <a:ea typeface="Calibri" pitchFamily="34" charset="0"/>
                <a:cs typeface="Times New Roman" pitchFamily="18" charset="0"/>
              </a:rPr>
              <a:t>ЦЕЛЬ РЕАЛИЗАЦИИ ПРОЕКТА </a:t>
            </a:r>
            <a:r>
              <a:rPr lang="ru-RU" sz="1600" b="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направлена на  повышение гражданской активности и заинтересованности жителей Курской области в осуществлении местного </a:t>
            </a:r>
            <a:r>
              <a:rPr lang="ru-RU" sz="1600" b="0" dirty="0" smtClean="0">
                <a:solidFill>
                  <a:schemeClr val="tx1"/>
                </a:solidFill>
                <a:ea typeface="Andale Sans UI"/>
                <a:cs typeface="Times New Roman" pitchFamily="18" charset="0"/>
              </a:rPr>
              <a:t>самоуправления</a:t>
            </a:r>
            <a:r>
              <a:rPr lang="ru-RU" sz="1600" b="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. </a:t>
            </a:r>
            <a:endParaRPr lang="ru-RU" sz="1600" b="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027" name="Picture 3" descr="F:\Obmen\Безуглова\народный б\O7UzDmTytq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466" y="0"/>
            <a:ext cx="2232248" cy="1296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72480" y="4539222"/>
            <a:ext cx="9633520" cy="23187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l" eaLnBrk="0" hangingPunct="0"/>
            <a:r>
              <a:rPr lang="ru-RU" sz="1400" b="0" dirty="0" smtClean="0">
                <a:solidFill>
                  <a:schemeClr val="tx1"/>
                </a:solidFill>
                <a:ea typeface="Andale Sans UI"/>
                <a:cs typeface="Times New Roman" pitchFamily="18" charset="0"/>
              </a:rPr>
              <a:t>Участниками реализации проекта являются органы местного самоуправления Курской области, население муниципальных образований Курской области, юридические  лица, индивидуальные предприниматели, а также отраслевые органы исполнительной власти Курской области.</a:t>
            </a:r>
            <a:endParaRPr lang="ru-RU" sz="1400" b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lvl="0" indent="450850" algn="l" eaLnBrk="0" hangingPunct="0"/>
            <a:r>
              <a:rPr lang="ru-RU" sz="1400" b="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Уровень </a:t>
            </a:r>
            <a:r>
              <a:rPr lang="ru-RU" sz="1400" b="0" dirty="0" err="1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софинансирования</a:t>
            </a:r>
            <a:r>
              <a:rPr lang="ru-RU" sz="1400" b="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 за счет средств областного бюджета расходного обязательства муниципального образования Курской области  на реализацию проектов победителей  с 2019 года устанавливается в размере </a:t>
            </a:r>
            <a:r>
              <a:rPr lang="ru-RU" sz="1400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60%</a:t>
            </a:r>
            <a:r>
              <a:rPr lang="ru-RU" sz="1400" b="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, за счет средств местного бюджета, добровольных пожертвований юридических лиц и индивидуальных предпринимателей - в размере не более </a:t>
            </a:r>
            <a:r>
              <a:rPr lang="ru-RU" sz="1400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35%</a:t>
            </a:r>
            <a:r>
              <a:rPr lang="ru-RU" sz="1400" b="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, за счет средств пожертвований населения - в размере не менее </a:t>
            </a:r>
            <a:r>
              <a:rPr lang="ru-RU" sz="1400" i="1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5%</a:t>
            </a:r>
            <a:r>
              <a:rPr lang="ru-RU" sz="1400" b="0" dirty="0" smtClean="0">
                <a:solidFill>
                  <a:schemeClr val="tx1"/>
                </a:solidFill>
                <a:ea typeface="Calibri" pitchFamily="34" charset="0"/>
                <a:cs typeface="Times New Roman" pitchFamily="18" charset="0"/>
              </a:rPr>
              <a:t>.</a:t>
            </a:r>
            <a:endParaRPr lang="ru-RU" sz="1400" b="0" dirty="0" smtClean="0">
              <a:solidFill>
                <a:schemeClr val="tx1"/>
              </a:solidFill>
              <a:cs typeface="Times New Roman" pitchFamily="18" charset="0"/>
            </a:endParaRPr>
          </a:p>
          <a:p>
            <a:pPr lvl="0" indent="450850" algn="l" eaLnBrk="0" hangingPunct="0"/>
            <a:r>
              <a:rPr lang="ru-RU" sz="1400" b="0" dirty="0" smtClean="0">
                <a:solidFill>
                  <a:schemeClr val="tx1"/>
                </a:solidFill>
                <a:ea typeface="Andale Sans UI"/>
                <a:cs typeface="Times New Roman" pitchFamily="18" charset="0"/>
              </a:rPr>
              <a:t>Внедрение  механизма инициативного </a:t>
            </a:r>
            <a:r>
              <a:rPr lang="ru-RU" sz="1400" b="0" dirty="0" err="1" smtClean="0">
                <a:solidFill>
                  <a:schemeClr val="tx1"/>
                </a:solidFill>
                <a:ea typeface="Andale Sans UI"/>
                <a:cs typeface="Times New Roman" pitchFamily="18" charset="0"/>
              </a:rPr>
              <a:t>бюджетирования</a:t>
            </a:r>
            <a:r>
              <a:rPr lang="ru-RU" sz="1400" b="0" dirty="0" smtClean="0">
                <a:solidFill>
                  <a:schemeClr val="tx1"/>
                </a:solidFill>
                <a:ea typeface="Andale Sans UI"/>
                <a:cs typeface="Times New Roman" pitchFamily="18" charset="0"/>
              </a:rPr>
              <a:t> позволит самим гражданам решать, что важно, а что второстепенно.  В рамках проекта жители той или иной территории будут принимать решение, какой проект  конкретному населенному  пункту более важен.</a:t>
            </a:r>
            <a:endParaRPr lang="ru-RU" sz="1400" b="0" dirty="0" smtClean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1028" name="Picture 4" descr="F:\Obmen\Безуглова\народный б\47843684 (Copy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32720" y="3429000"/>
            <a:ext cx="1948434" cy="11233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F:\Obmen\Безуглова\народный б\ilqsEDi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37376" y="188640"/>
            <a:ext cx="1280592" cy="10081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0" y="2060848"/>
          <a:ext cx="280831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628801"/>
            <a:ext cx="2792760" cy="369332"/>
          </a:xfrm>
          <a:prstGeom prst="rect">
            <a:avLst/>
          </a:prstGeom>
          <a:solidFill>
            <a:srgbClr val="006666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eaLnBrk="0" hangingPunct="0"/>
            <a:r>
              <a:rPr lang="ru-RU" sz="1800" i="1" dirty="0" smtClean="0">
                <a:solidFill>
                  <a:schemeClr val="bg1"/>
                </a:solidFill>
                <a:ea typeface="Calibri" pitchFamily="34" charset="0"/>
                <a:cs typeface="Times New Roman" pitchFamily="18" charset="0"/>
              </a:rPr>
              <a:t>Участники проекта: </a:t>
            </a:r>
            <a:endParaRPr lang="ru-RU" sz="1800" i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864769" y="1844824"/>
          <a:ext cx="6552728" cy="4680520"/>
        </p:xfrm>
        <a:graphic>
          <a:graphicData uri="http://schemas.openxmlformats.org/drawingml/2006/table">
            <a:tbl>
              <a:tblPr/>
              <a:tblGrid>
                <a:gridCol w="2113784"/>
                <a:gridCol w="2314661"/>
                <a:gridCol w="2124283"/>
              </a:tblGrid>
              <a:tr h="2423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2019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2020 </a:t>
                      </a:r>
                      <a:r>
                        <a:rPr lang="ru-RU" sz="1400" b="1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год</a:t>
                      </a:r>
                      <a:endParaRPr lang="ru-RU" sz="1100" b="1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</a:tr>
              <a:tr h="14751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муниципальных образований – участников проекта </a:t>
                      </a: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«Народный бюджет»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 Курской области»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CE2"/>
                    </a:solidFill>
                  </a:tcPr>
                </a:tc>
              </a:tr>
              <a:tr h="163566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Количество проектов отобранных конкурсной комиссией по реализации проекта </a:t>
                      </a:r>
                      <a:r>
                        <a:rPr lang="ru-RU" sz="1400" b="1" i="1" dirty="0">
                          <a:latin typeface="Times New Roman"/>
                          <a:ea typeface="Calibri"/>
                          <a:cs typeface="Times New Roman"/>
                        </a:rPr>
                        <a:t>«Народный бюджет» </a:t>
                      </a: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 Курской области»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1783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Общая стоимость проектов,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Calibri"/>
                          <a:cs typeface="Times New Roman"/>
                        </a:rPr>
                        <a:t>в том числе 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1199,9тыс.руб</a:t>
                      </a: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685,3 </a:t>
                      </a:r>
                      <a:r>
                        <a:rPr lang="ru-RU" sz="1000" dirty="0" smtClean="0">
                          <a:latin typeface="Calibri"/>
                          <a:ea typeface="Calibri"/>
                          <a:cs typeface="Times New Roman"/>
                        </a:rPr>
                        <a:t>тыс.руб.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FCE2"/>
                    </a:solidFill>
                  </a:tcPr>
                </a:tc>
              </a:tr>
              <a:tr h="50957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 счет средств субсидий из областного бюджета</a:t>
                      </a:r>
                      <a:endParaRPr lang="ru-RU" sz="11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1199,9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тыс.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</a:t>
                      </a:r>
                      <a:r>
                        <a:rPr lang="ru-RU" sz="1000" dirty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рублей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685,3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000" baseline="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тыс</a:t>
                      </a:r>
                      <a:r>
                        <a:rPr lang="ru-RU" sz="1000" dirty="0" smtClean="0">
                          <a:solidFill>
                            <a:schemeClr val="bg1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. рублей</a:t>
                      </a:r>
                      <a:endParaRPr lang="ru-RU" sz="1000" dirty="0">
                        <a:solidFill>
                          <a:schemeClr val="bg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99"/>
                    </a:solidFill>
                  </a:tcPr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0" y="0"/>
            <a:ext cx="9273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/>
            <a:r>
              <a:rPr lang="ru-RU" sz="2400" i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Субсидии местным бюджетам на реализацию проекта «Народный бюджет» в Курской области</a:t>
            </a:r>
            <a:endParaRPr lang="ru-RU" sz="2400" i="1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329936" y="6143644"/>
            <a:ext cx="576064" cy="57606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3440832" y="1844824"/>
          <a:ext cx="660400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9" name="Рисунок 18" descr="hello_html_m1fdf8df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2480" y="3212976"/>
            <a:ext cx="1584176" cy="1119459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15" name="Рисунок 14" descr="narodnyiy-byudzhet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617296" y="3573016"/>
            <a:ext cx="1800200" cy="63757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7" name="Рисунок 16" descr="47843684 (Copy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85248" y="4509120"/>
            <a:ext cx="1949068" cy="1242234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16" name="Рисунок 15" descr="O7UzDmTytqc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72480" y="1772816"/>
            <a:ext cx="1934135" cy="122413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graphicFrame>
        <p:nvGraphicFramePr>
          <p:cNvPr id="8" name="Схема 7"/>
          <p:cNvGraphicFramePr/>
          <p:nvPr/>
        </p:nvGraphicFramePr>
        <p:xfrm>
          <a:off x="1496616" y="3284984"/>
          <a:ext cx="660400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-447600" y="1772816"/>
          <a:ext cx="660400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0" name="Схема 9"/>
          <p:cNvGraphicFramePr/>
          <p:nvPr/>
        </p:nvGraphicFramePr>
        <p:xfrm>
          <a:off x="1712640" y="-315416"/>
          <a:ext cx="6768752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8464" y="0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 smtClean="0">
                <a:ln w="1905"/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РЕЗУЛЬТАТЫ РЕАЛИЗАЦИИ ПРОЕКТА </a:t>
            </a:r>
            <a:r>
              <a:rPr lang="ru-RU" sz="2000" i="1" dirty="0" smtClean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Calibri" pitchFamily="34" charset="0"/>
                <a:cs typeface="Arial" pitchFamily="34" charset="0"/>
              </a:rPr>
              <a:t>«НАРОДНЫЙ БЮДЖЕТ»</a:t>
            </a:r>
            <a:endParaRPr lang="ru-RU" sz="2000" i="1" dirty="0" smtClean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Рисунок 13" descr="mskobr.com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776536" y="5362184"/>
            <a:ext cx="2243724" cy="1495816"/>
          </a:xfrm>
          <a:prstGeom prst="rect">
            <a:avLst/>
          </a:prstGeom>
        </p:spPr>
      </p:pic>
      <p:pic>
        <p:nvPicPr>
          <p:cNvPr id="18" name="Рисунок 17" descr="slushania34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7185248" y="1052736"/>
            <a:ext cx="1800200" cy="1201071"/>
          </a:xfrm>
          <a:prstGeom prst="rect">
            <a:avLst/>
          </a:prstGeom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840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400" i="1" dirty="0" smtClean="0">
                <a:solidFill>
                  <a:srgbClr val="0066FF"/>
                </a:solidFill>
              </a:rPr>
              <a:t>Основные показатели социально-экономического развития </a:t>
            </a:r>
            <a:r>
              <a:rPr lang="ru-RU" sz="2400" b="1" i="1" dirty="0" smtClean="0">
                <a:solidFill>
                  <a:srgbClr val="0066FF"/>
                </a:solidFill>
                <a:latin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0066FF"/>
                </a:solidFill>
                <a:latin typeface="Times New Roman" pitchFamily="18" charset="0"/>
              </a:rPr>
            </a:br>
            <a:r>
              <a:rPr lang="ru-RU" sz="2400" b="1" i="1" dirty="0" err="1" smtClean="0">
                <a:solidFill>
                  <a:srgbClr val="0066FF"/>
                </a:solidFill>
                <a:latin typeface="Times New Roman" pitchFamily="18" charset="0"/>
              </a:rPr>
              <a:t>Солнцевского</a:t>
            </a:r>
            <a:r>
              <a:rPr lang="ru-RU" sz="2400" b="1" i="1" dirty="0" smtClean="0">
                <a:solidFill>
                  <a:srgbClr val="0066FF"/>
                </a:solidFill>
                <a:latin typeface="Times New Roman" pitchFamily="18" charset="0"/>
              </a:rPr>
              <a:t> района Курской области</a:t>
            </a:r>
          </a:p>
        </p:txBody>
      </p:sp>
      <p:graphicFrame>
        <p:nvGraphicFramePr>
          <p:cNvPr id="138064" name="Group 848"/>
          <p:cNvGraphicFramePr>
            <a:graphicFrameLocks noGrp="1"/>
          </p:cNvGraphicFramePr>
          <p:nvPr>
            <p:ph idx="1"/>
          </p:nvPr>
        </p:nvGraphicFramePr>
        <p:xfrm>
          <a:off x="232173" y="214313"/>
          <a:ext cx="9507173" cy="5254256"/>
        </p:xfrm>
        <a:graphic>
          <a:graphicData uri="http://schemas.openxmlformats.org/drawingml/2006/table">
            <a:tbl>
              <a:tblPr/>
              <a:tblGrid>
                <a:gridCol w="4791631"/>
                <a:gridCol w="912692"/>
                <a:gridCol w="912692"/>
                <a:gridCol w="988750"/>
                <a:gridCol w="988750"/>
                <a:gridCol w="912658"/>
              </a:tblGrid>
              <a:tr h="284797">
                <a:tc rowSpan="2"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972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6452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</a:tr>
              <a:tr h="521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</a:tr>
              <a:tr h="521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</a:tr>
              <a:tr h="521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</a:tr>
              <a:tr h="36685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21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FF"/>
                    </a:solidFill>
                  </a:tcPr>
                </a:tc>
              </a:tr>
              <a:tr h="521084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193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CC"/>
                    </a:solidFill>
                  </a:tcPr>
                </a:tc>
              </a:tr>
              <a:tr h="339816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9060" marR="99060" marT="45724" marB="45724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9563" y="357188"/>
            <a:ext cx="8915400" cy="1143000"/>
          </a:xfrm>
          <a:solidFill>
            <a:schemeClr val="bg2">
              <a:lumMod val="75000"/>
            </a:schemeClr>
          </a:solidFill>
        </p:spPr>
        <p:txBody>
          <a:bodyPr anchor="t">
            <a:normAutofit fontScale="90000"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Нормативно-правовая база для  составления бюджета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95300" y="1600200"/>
            <a:ext cx="8915400" cy="4972050"/>
          </a:xfrm>
        </p:spPr>
        <p:txBody>
          <a:bodyPr/>
          <a:lstStyle/>
          <a:p>
            <a:pPr eaLnBrk="1" hangingPunct="1"/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Бюджетный кодекс Российской Федерации от 31.07.1998 №145-ФЗ .</a:t>
            </a:r>
          </a:p>
          <a:p>
            <a:pPr eaLnBrk="1" hangingPunct="1"/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Федеральный закон от  06.10.2003 №131-ФЗ «Об общих принципах организации местного самоуправления в Российской Федерации».</a:t>
            </a:r>
          </a:p>
          <a:p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Решение  Собрания депутатов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Старолещинского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сельсовета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Солнцевского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 района Курской области от 02.11.2011 №51 «О бюджетном процессе в  муниципальном образования «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Старолещинский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сельсовет»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Солнцевского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 района Курской области».</a:t>
            </a:r>
          </a:p>
          <a:p>
            <a:pPr eaLnBrk="1" hangingPunct="1"/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Прогноз социально-экономического развития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Старолещинского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сельсовета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Солнцевского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 района Курской области на 2019 год и на плановый период 2020 и 2021 годов.</a:t>
            </a:r>
          </a:p>
          <a:p>
            <a:pPr eaLnBrk="1" hangingPunct="1"/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Основные направления бюджетной политики  основные направления налоговой политики муниципального  образования «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Старолещинский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сельсовет»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Солнцевского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района Курской области на 2019 год и на плановый период 2020 и 2021 годов, утвержденные Постановлением Администрации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Старолещинского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сельсовета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Солнцевского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 района Курской области от 09.11.2018г № 40.</a:t>
            </a:r>
          </a:p>
          <a:p>
            <a:pPr eaLnBrk="1" hangingPunct="1"/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Муниципальные программы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Старолещинского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сельсовета </a:t>
            </a:r>
            <a:r>
              <a:rPr lang="ru-RU" sz="1800" dirty="0" err="1" smtClean="0">
                <a:solidFill>
                  <a:srgbClr val="003366"/>
                </a:solidFill>
                <a:latin typeface="Times New Roman" pitchFamily="18" charset="0"/>
              </a:rPr>
              <a:t>Солнцевского</a:t>
            </a:r>
            <a:r>
              <a:rPr lang="ru-RU" sz="1800" dirty="0" smtClean="0">
                <a:solidFill>
                  <a:srgbClr val="003366"/>
                </a:solidFill>
                <a:latin typeface="Times New Roman" pitchFamily="18" charset="0"/>
              </a:rPr>
              <a:t>  района Курской области.</a:t>
            </a:r>
          </a:p>
        </p:txBody>
      </p:sp>
    </p:spTree>
  </p:cSld>
  <p:clrMapOvr>
    <a:masterClrMapping/>
  </p:clrMapOvr>
  <p:transition spd="med" advTm="65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0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60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098" grpId="0" animBg="1"/>
      <p:bldP spid="2600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Бюджет составляется и утверждается сроком на  три года- очередной финансовый и  плановый период</a:t>
            </a:r>
          </a:p>
        </p:txBody>
      </p:sp>
      <p:graphicFrame>
        <p:nvGraphicFramePr>
          <p:cNvPr id="1026" name="Organization Chart 20"/>
          <p:cNvGraphicFramePr>
            <a:graphicFrameLocks/>
          </p:cNvGraphicFramePr>
          <p:nvPr>
            <p:ph type="dgm" idx="1"/>
          </p:nvPr>
        </p:nvGraphicFramePr>
        <p:xfrm>
          <a:off x="507339" y="1557338"/>
          <a:ext cx="8893042" cy="4464050"/>
        </p:xfrm>
        <a:graphic>
          <a:graphicData uri="http://schemas.openxmlformats.org/drawingml/2006/compatibility">
            <com:legacyDrawing xmlns:com="http://schemas.openxmlformats.org/drawingml/2006/compatibility" spid="_x0000_s1026"/>
          </a:graphicData>
        </a:graphic>
      </p:graphicFrame>
    </p:spTree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Содержимое 8"/>
          <p:cNvGraphicFramePr>
            <a:graphicFrameLocks noGrp="1"/>
          </p:cNvGraphicFramePr>
          <p:nvPr>
            <p:ph idx="4294967295"/>
          </p:nvPr>
        </p:nvGraphicFramePr>
        <p:xfrm>
          <a:off x="776536" y="620688"/>
          <a:ext cx="8426450" cy="56880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128464" y="836712"/>
          <a:ext cx="2216696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Рисунок 10" descr="roubles-russie-shutter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0472" y="4941168"/>
            <a:ext cx="1872208" cy="124345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0" name="Прямоугольник 9"/>
          <p:cNvSpPr/>
          <p:nvPr/>
        </p:nvSpPr>
        <p:spPr>
          <a:xfrm>
            <a:off x="-303584" y="0"/>
            <a:ext cx="10209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ОСНОВНЫЕ НАПРАВЛЕНИЯ НАЛОГОВОЙ ПОЛИТИКИ </a:t>
            </a:r>
            <a:br>
              <a:rPr lang="ru-RU" sz="2000" i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2000" i="1" dirty="0" smtClean="0">
                <a:ln w="1905"/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2019 ГОД И НА ПЛАНОВЫЙ ПЕРИОД 2020 И 2021 ГОДОВ</a:t>
            </a:r>
            <a:endParaRPr lang="ru-RU" sz="2000" dirty="0">
              <a:ln w="1905"/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8841432" y="5733256"/>
            <a:ext cx="504056" cy="504056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</a:t>
            </a:r>
            <a:endParaRPr lang="ru-RU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12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472" y="116632"/>
            <a:ext cx="1945369" cy="1700808"/>
          </a:xfrm>
          <a:prstGeom prst="rect">
            <a:avLst/>
          </a:prstGeom>
        </p:spPr>
      </p:pic>
      <p:sp>
        <p:nvSpPr>
          <p:cNvPr id="275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" y="2636912"/>
            <a:ext cx="8769424" cy="360040"/>
          </a:xfrm>
          <a:noFill/>
        </p:spPr>
        <p:txBody>
          <a:bodyPr>
            <a:normAutofit fontScale="90000"/>
          </a:bodyPr>
          <a:lstStyle/>
          <a:p>
            <a:pPr lvl="0" algn="ctr" defTabSz="936382" eaLnBrk="1" hangingPunct="1">
              <a:lnSpc>
                <a:spcPct val="85000"/>
              </a:lnSpc>
              <a:defRPr/>
            </a:pPr>
            <a: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3400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3400" b="1" dirty="0" smtClean="0">
                <a:solidFill>
                  <a:srgbClr val="7030A0"/>
                </a:solidFill>
                <a:latin typeface="Times New Roman" pitchFamily="18" charset="0"/>
              </a:rPr>
              <a:t/>
            </a:r>
            <a:br>
              <a:rPr lang="ru-RU" sz="3400" b="1" dirty="0" smtClean="0">
                <a:solidFill>
                  <a:srgbClr val="7030A0"/>
                </a:solidFill>
                <a:latin typeface="Times New Roman" pitchFamily="18" charset="0"/>
              </a:rPr>
            </a:br>
            <a:r>
              <a:rPr lang="ru-RU" sz="3600" dirty="0" smtClean="0">
                <a:solidFill>
                  <a:srgbClr val="003366"/>
                </a:solidFill>
                <a:latin typeface="Times New Roman" pitchFamily="18" charset="0"/>
              </a:rPr>
              <a:t/>
            </a:r>
            <a:br>
              <a:rPr lang="ru-RU" sz="3600" dirty="0" smtClean="0">
                <a:solidFill>
                  <a:srgbClr val="003366"/>
                </a:solidFill>
                <a:latin typeface="Times New Roman" pitchFamily="18" charset="0"/>
              </a:rPr>
            </a:br>
            <a: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br>
              <a:rPr lang="ru-RU" sz="34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r>
              <a:rPr lang="ru-RU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/>
            </a:r>
            <a:br>
              <a:rPr lang="ru-RU" sz="27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</a:br>
            <a:endParaRPr lang="ru-RU" sz="20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275736" name="Group 280"/>
          <p:cNvGraphicFramePr>
            <a:graphicFrameLocks noGrp="1"/>
          </p:cNvGraphicFramePr>
          <p:nvPr>
            <p:ph type="tbl" idx="1"/>
          </p:nvPr>
        </p:nvGraphicFramePr>
        <p:xfrm>
          <a:off x="272480" y="1332874"/>
          <a:ext cx="8568951" cy="551846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644819"/>
                <a:gridCol w="1339546"/>
                <a:gridCol w="1480896"/>
                <a:gridCol w="1551845"/>
                <a:gridCol w="1551845"/>
              </a:tblGrid>
              <a:tr h="553462"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ПОКАЗАТЕЛИ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Исполнено 2019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год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389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2020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389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2021 год 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389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2022год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7498" marR="38999" marT="46799" marB="4679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</a:tr>
              <a:tr h="439924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ДОХОДЫ, ВСЕГО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6 239 008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4 683 623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411 142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2 428 770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39924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из них: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24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налоговые и неналоговые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804 910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874 747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794 720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1 812 405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39924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безвозмездные поступления</a:t>
                      </a:r>
                      <a:endParaRPr kumimoji="0" lang="ru-RU" sz="16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     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4 434 098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2 808 876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616 422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616 365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607781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РАСХОДЫ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5 894 582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6 512 978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411 142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2 428 770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608719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2 428 770ДЕФИЦИТ </a:t>
                      </a: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(–)/ ПРОФИЦИТ (+)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344 426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1 829 355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kumimoji="0" lang="ru-RU" sz="1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54848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+mj-lt"/>
                        </a:rPr>
                        <a:t>Верхний предел государственного долга на 01.01.2020, 01.01.2021, 01.01.2022</a:t>
                      </a: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Times New Roman" pitchFamily="18" charset="0"/>
                        </a:rPr>
                        <a:t>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554848">
                <a:tc>
                  <a:txBody>
                    <a:bodyPr/>
                    <a:lstStyle/>
                    <a:p>
                      <a:pPr marL="0" marR="0" lvl="0" indent="0" algn="l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8267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Times New Roman" pitchFamily="18" charset="0"/>
                      </a:endParaRPr>
                    </a:p>
                  </a:txBody>
                  <a:tcPr marL="99058" marR="99058" marT="45719" marB="45719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-61911" y="4771439"/>
            <a:ext cx="189165" cy="38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3636" tIns="46818" rIns="93636" bIns="46818" anchor="ctr">
            <a:spAutoFit/>
          </a:bodyPr>
          <a:lstStyle/>
          <a:p>
            <a:pPr algn="l" defTabSz="935038"/>
            <a:endParaRPr lang="ru-RU" sz="1900" b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84648" y="0"/>
            <a:ext cx="76328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ХАРАКТЕРИСТИКИ </a:t>
            </a:r>
            <a:br>
              <a:rPr lang="ru-RU" sz="20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БЮДЖЕТА МУНИЦИПАЛЬНОГО  ОБРАЗОВАНИЯ «СТАРОЛЕЩИНСКИЙ СЕЛЬСОВЕТ»</a:t>
            </a:r>
            <a:br>
              <a:rPr lang="ru-RU" sz="20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2019 ГОД</a:t>
            </a:r>
            <a:r>
              <a:rPr lang="en-US" sz="20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dirty="0" smtClean="0">
                <a:ln w="1905"/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НА ПЛАНОВЫЙ ПЕРИОД 2020 И 2021 ГОДОВ</a:t>
            </a:r>
            <a:endParaRPr lang="ru-RU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CFD71F-D48A-4708-A4C2-C473B4D8E086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37176" y="1285860"/>
            <a:ext cx="24765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cap="small" dirty="0" smtClean="0">
                <a:solidFill>
                  <a:prstClr val="black"/>
                </a:solidFill>
                <a:ea typeface="+mj-ea"/>
                <a:cs typeface="+mj-cs"/>
              </a:rPr>
              <a:t>тыс. рублей</a:t>
            </a:r>
            <a:r>
              <a:rPr lang="ru-RU" sz="3600" b="0" cap="small" dirty="0" smtClean="0">
                <a:solidFill>
                  <a:srgbClr val="003366"/>
                </a:solidFill>
                <a:ea typeface="+mj-ea"/>
                <a:cs typeface="+mj-cs"/>
              </a:rPr>
              <a:t/>
            </a:r>
            <a:br>
              <a:rPr lang="ru-RU" sz="3600" b="0" cap="small" dirty="0" smtClean="0">
                <a:solidFill>
                  <a:srgbClr val="003366"/>
                </a:solidFill>
                <a:ea typeface="+mj-ea"/>
                <a:cs typeface="+mj-cs"/>
              </a:rPr>
            </a:br>
            <a:endParaRPr lang="ru-RU" dirty="0"/>
          </a:p>
        </p:txBody>
      </p:sp>
    </p:spTree>
  </p:cSld>
  <p:clrMapOvr>
    <a:masterClrMapping/>
  </p:clrMapOvr>
  <p:transition spd="med" advClick="0" advTm="500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0</TotalTime>
  <Words>2961</Words>
  <Application>Microsoft Office PowerPoint</Application>
  <PresentationFormat>Лист A4 (210x297 мм)</PresentationFormat>
  <Paragraphs>690</Paragraphs>
  <Slides>46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Эркер</vt:lpstr>
      <vt:lpstr>Слайд 1</vt:lpstr>
      <vt:lpstr>Слайд 2</vt:lpstr>
      <vt:lpstr>ЧТО ТАКОЕ БЮДЖЕТ? </vt:lpstr>
      <vt:lpstr>Слайд 4</vt:lpstr>
      <vt:lpstr>Основные показатели социально-экономического развития  Солнцевского района Курской области</vt:lpstr>
      <vt:lpstr>Нормативно-правовая база для  составления бюджета</vt:lpstr>
      <vt:lpstr>Бюджет составляется и утверждается сроком на  три года- очередной финансовый и  плановый период</vt:lpstr>
      <vt:lpstr>Слайд 8</vt:lpstr>
      <vt:lpstr>         </vt:lpstr>
      <vt:lpstr>Слайд 10</vt:lpstr>
      <vt:lpstr>Слайд 11</vt:lpstr>
      <vt:lpstr>Слайд 12</vt:lpstr>
      <vt:lpstr> СТРУКТУРА ДОХОДОВ БЮДЖЕТА МУНИЦИПАЛЬНОГО ОБРАЗОВАНИЯ «СТАРОЛЕЩИНСКИЙ СЕЛЬСОВЕТ» В 2019 ГОДУ И НА ПЛАНОВЫЙ ПЕРИОД 2020 И 2022 ГОДОВ</vt:lpstr>
      <vt:lpstr>Слайд 14</vt:lpstr>
      <vt:lpstr>ФИЗИЧЕСКИЕ ЛИЦА – НАЛОГОПЛАТЕЛЬЩИКИ</vt:lpstr>
      <vt:lpstr>СТРУКТУРА НЕНАЛОГОВЫХ ДОХОДОВ муниципального образования «СТАРОЛЕЩИНСКИЙ СЕЛЬСОВЕТ»</vt:lpstr>
      <vt:lpstr>СТРУКТУРА РАСХОДОВ МУНИЦИПАЛЬНОГО ОБРАЗОВАНИЯ «СТАРОЛЕЩИНСКИЙ СЕЛЬСОВЕТ» [1]  </vt:lpstr>
      <vt:lpstr>[3] </vt:lpstr>
      <vt:lpstr>Слайд 19</vt:lpstr>
      <vt:lpstr>Слайд 20</vt:lpstr>
      <vt:lpstr>Слайд 21</vt:lpstr>
      <vt:lpstr>Слайд 22</vt:lpstr>
      <vt:lpstr>Муниципальная программа «Развитие культуры в м.о.»Старолещинский сельсовет» Солнцевского района Курской области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Муниципальная программа «Профилактика преступление и иные  правонарушений на территории м.о. «Старолещинский сельсовет»  Солнцевского  района Курской области»</vt:lpstr>
      <vt:lpstr>Муниципальная программа «Защита населения и территорий от чрезвычайных ситуаций, обеспечение пожарной безопасности и безопасности людей на водных объектах м.о. «Старолещинский сельсовет»  Солнцевского  района Курской области»</vt:lpstr>
      <vt:lpstr>Слайд 34</vt:lpstr>
      <vt:lpstr>Муниципальная программа «Развитие малого и среднего предпринимательства м.о. «Старолещинский сельсовет»  Солнцевского  района Курской области»</vt:lpstr>
      <vt:lpstr>Муниципальная программа « Комплексное развитие систем транспортной инфраструктуры на территории Старолещинского сельсовета  Солнцевского  района Курской области»</vt:lpstr>
      <vt:lpstr>Слайд 37</vt:lpstr>
      <vt:lpstr>Слайд 38</vt:lpstr>
      <vt:lpstr>Слайд 39</vt:lpstr>
      <vt:lpstr>Слайд 40</vt:lpstr>
      <vt:lpstr>Слайд 41</vt:lpstr>
      <vt:lpstr>ДОПОЛНИТЕЛЬНАЯ  ИНФОРМАЦИЯ</vt:lpstr>
      <vt:lpstr>ИНФОРМАЦИЯ  О ПОВЫШЕНИИ ФИНАНСОВОЙ ГРАМОТНОСТИ НАСЕЛЕНИЯ КУРСКОЙ ОБЛАСТИ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/>
  <cp:lastModifiedBy/>
  <cp:revision>815</cp:revision>
  <dcterms:created xsi:type="dcterms:W3CDTF">2011-05-19T11:34:59Z</dcterms:created>
  <dcterms:modified xsi:type="dcterms:W3CDTF">2020-03-23T10:09:58Z</dcterms:modified>
</cp:coreProperties>
</file>